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0"/>
  </p:notesMasterIdLst>
  <p:handoutMasterIdLst>
    <p:handoutMasterId r:id="rId11"/>
  </p:handoutMasterIdLst>
  <p:sldIdLst>
    <p:sldId id="301" r:id="rId2"/>
    <p:sldId id="287" r:id="rId3"/>
    <p:sldId id="339" r:id="rId4"/>
    <p:sldId id="340" r:id="rId5"/>
    <p:sldId id="341" r:id="rId6"/>
    <p:sldId id="344" r:id="rId7"/>
    <p:sldId id="343" r:id="rId8"/>
    <p:sldId id="34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10892" autoAdjust="0"/>
    <p:restoredTop sz="94915" autoAdjust="0"/>
  </p:normalViewPr>
  <p:slideViewPr>
    <p:cSldViewPr>
      <p:cViewPr varScale="1">
        <p:scale>
          <a:sx n="127" d="100"/>
          <a:sy n="127" d="100"/>
        </p:scale>
        <p:origin x="20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8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756C75-0D5F-8048-9B50-725C32068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29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438C80-0B75-EC48-B0FE-59EB2B384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80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04E9A0A-A67F-6241-AC1A-A82EB6AC38B1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BD9B3C-2789-A840-BA2E-257C117B8B94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BD9B3C-2789-A840-BA2E-257C117B8B94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288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BD9B3C-2789-A840-BA2E-257C117B8B94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863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BD9B3C-2789-A840-BA2E-257C117B8B94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100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BD9B3C-2789-A840-BA2E-257C117B8B94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919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BD9B3C-2789-A840-BA2E-257C117B8B94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301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BD9B3C-2789-A840-BA2E-257C117B8B94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12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00800"/>
            <a:ext cx="69342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DB14-9526-984A-813F-4B1D2D7E8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6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5A41D-2F11-EB4E-92C7-9B0433B92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6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019300" cy="6019800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905500" cy="6019800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37A10-E569-3946-BC87-71071C19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7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43EEC-2064-CB44-B803-CB17A4E60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4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AC499-282F-3643-9204-FE4885217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4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B68BD-A3F6-CD44-B6AE-56D8FBA85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2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680B-D869-E049-BEC5-57AA875DF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5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9F7DA-545B-8242-9279-B71CE9505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BCD38-9447-8649-AFCF-654C5229B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34294-EA7E-2845-AAD5-B0075FBF7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4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7D2D4-C305-AF40-A8B1-62D88E41C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1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FFFFFF">
                <a:alpha val="99962"/>
              </a:srgbClr>
            </a:outerShdw>
          </a:effectLst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77200" cy="45720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FFFFFF">
                <a:alpha val="99962"/>
              </a:srgbClr>
            </a:outerShdw>
          </a:effectLst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6629400" cy="3048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FFFFFF">
                <a:alpha val="99962"/>
              </a:srgbClr>
            </a:outerShdw>
          </a:effectLst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3048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FFFFFF">
                <a:alpha val="99962"/>
              </a:srgbClr>
            </a:outerShdw>
          </a:effectLst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D22767F-35AC-7E4D-BAA2-D022A64EC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764704"/>
            <a:ext cx="79248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sz="4600" dirty="0" smtClean="0"/>
              <a:t>Ways to settle the </a:t>
            </a:r>
            <a:r>
              <a:rPr lang="en-US" sz="4600" dirty="0" err="1" smtClean="0"/>
              <a:t>backreaction</a:t>
            </a:r>
            <a:r>
              <a:rPr lang="en-US" sz="4600" dirty="0" smtClean="0"/>
              <a:t> conjecture</a:t>
            </a:r>
            <a:endParaRPr lang="en-US" sz="2000" dirty="0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005064"/>
            <a:ext cx="64008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i="1" dirty="0" smtClean="0"/>
              <a:t>Syksy Räsänen</a:t>
            </a:r>
            <a:endParaRPr lang="en-US" sz="900" dirty="0" smtClean="0"/>
          </a:p>
          <a:p>
            <a:pPr eaLnBrk="1" hangingPunct="1">
              <a:defRPr/>
            </a:pPr>
            <a:endParaRPr lang="en-US" sz="900" dirty="0" smtClean="0"/>
          </a:p>
          <a:p>
            <a:pPr eaLnBrk="1" hangingPunct="1">
              <a:defRPr/>
            </a:pPr>
            <a:r>
              <a:rPr lang="en-US" sz="2600" dirty="0" smtClean="0"/>
              <a:t>University of Helsinki</a:t>
            </a:r>
          </a:p>
          <a:p>
            <a:pPr eaLnBrk="1" hangingPunct="1">
              <a:defRPr/>
            </a:pPr>
            <a:endParaRPr lang="en-US" sz="500" dirty="0" smtClean="0"/>
          </a:p>
          <a:p>
            <a:pPr eaLnBrk="1" hangingPunct="1">
              <a:defRPr/>
            </a:pPr>
            <a:r>
              <a:rPr lang="en-US" sz="2000" dirty="0" smtClean="0"/>
              <a:t>Department of Physics</a:t>
            </a:r>
            <a:r>
              <a:rPr lang="en-US" sz="2000" dirty="0"/>
              <a:t> </a:t>
            </a:r>
            <a:r>
              <a:rPr lang="en-US" sz="2000" dirty="0" smtClean="0"/>
              <a:t>and</a:t>
            </a:r>
          </a:p>
          <a:p>
            <a:pPr eaLnBrk="1" hangingPunct="1">
              <a:defRPr/>
            </a:pPr>
            <a:r>
              <a:rPr lang="en-US" sz="2000" dirty="0" smtClean="0"/>
              <a:t>Helsinki Institute of Physics</a:t>
            </a:r>
            <a:endParaRPr lang="en-US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CDB8F-117F-4C4D-BF7E-A5BAA53550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factor of 2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10264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Around 10 billion years, the expansion rate rises by about 50% relative to the FRW </a:t>
            </a:r>
            <a:r>
              <a:rPr lang="en-US" dirty="0" err="1" smtClean="0"/>
              <a:t>EdS</a:t>
            </a:r>
            <a:r>
              <a:rPr lang="en-US" dirty="0" smtClean="0"/>
              <a:t> model. (</a:t>
            </a:r>
            <a:r>
              <a:rPr lang="en-US" i="1" dirty="0" smtClean="0"/>
              <a:t>H</a:t>
            </a:r>
            <a:r>
              <a:rPr lang="en-US" i="1" baseline="-25000" dirty="0"/>
              <a:t>0</a:t>
            </a:r>
            <a:r>
              <a:rPr lang="en-US" i="1" dirty="0" smtClean="0"/>
              <a:t>t</a:t>
            </a:r>
            <a:r>
              <a:rPr lang="en-US" i="1" baseline="-25000" dirty="0" smtClean="0"/>
              <a:t>0</a:t>
            </a:r>
            <a:r>
              <a:rPr lang="en-US" dirty="0" smtClean="0"/>
              <a:t>≈1 instead of </a:t>
            </a:r>
            <a:r>
              <a:rPr lang="en-US" i="1" dirty="0" smtClean="0"/>
              <a:t>H</a:t>
            </a:r>
            <a:r>
              <a:rPr lang="en-US" i="1" baseline="-25000" dirty="0" smtClean="0"/>
              <a:t>0</a:t>
            </a:r>
            <a:r>
              <a:rPr lang="en-US" i="1" dirty="0" smtClean="0"/>
              <a:t>t</a:t>
            </a:r>
            <a:r>
              <a:rPr lang="en-US" i="1" baseline="-25000" dirty="0" smtClean="0"/>
              <a:t>0</a:t>
            </a:r>
            <a:r>
              <a:rPr lang="en-US" dirty="0" smtClean="0"/>
              <a:t>=2/3.)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/>
              <a:t>O</a:t>
            </a:r>
            <a:r>
              <a:rPr lang="en-US" dirty="0" smtClean="0"/>
              <a:t>bservations are consistent with a FRW model with an added cosmological constant 𝝠.</a:t>
            </a:r>
          </a:p>
          <a:p>
            <a:pPr lvl="1" eaLnBrk="1" hangingPunct="1">
              <a:defRPr/>
            </a:pPr>
            <a:r>
              <a:rPr lang="en-US" sz="2200" dirty="0" smtClean="0"/>
              <a:t>The posterior for any model that did not predict small deviation from 𝝠CDM is lower than it was 20 years ago.</a:t>
            </a:r>
          </a:p>
          <a:p>
            <a:pPr lvl="1" eaLnBrk="1" hangingPunct="1">
              <a:defRPr/>
            </a:pPr>
            <a:r>
              <a:rPr lang="en-US" sz="2200" dirty="0" smtClean="0"/>
              <a:t>Models with large deviations from from</a:t>
            </a:r>
            <a:r>
              <a:rPr lang="en-US" sz="2200" dirty="0"/>
              <a:t> </a:t>
            </a:r>
            <a:r>
              <a:rPr lang="en-US" sz="2200" dirty="0" smtClean="0"/>
              <a:t>𝝠CDM are still observationally allowed.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A53F4-FD6C-8E45-9271-39702DF6DAF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20668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 possibility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10264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i="1" dirty="0" smtClean="0"/>
              <a:t>The </a:t>
            </a:r>
            <a:r>
              <a:rPr lang="en-US" sz="2000" i="1" dirty="0" err="1"/>
              <a:t>b</a:t>
            </a:r>
            <a:r>
              <a:rPr lang="en-US" sz="2000" i="1" dirty="0" err="1" smtClean="0"/>
              <a:t>ackreaction</a:t>
            </a:r>
            <a:r>
              <a:rPr lang="en-US" sz="2000" i="1" dirty="0" smtClean="0"/>
              <a:t> conjecture:</a:t>
            </a:r>
            <a:r>
              <a:rPr lang="en-US" sz="2000" dirty="0" smtClean="0"/>
              <a:t> the </a:t>
            </a:r>
            <a:r>
              <a:rPr lang="en-US" sz="2000" dirty="0"/>
              <a:t>reason for the failure of the </a:t>
            </a:r>
            <a:r>
              <a:rPr lang="en-US" sz="2000" dirty="0" smtClean="0"/>
              <a:t>exactly homogeneous </a:t>
            </a:r>
            <a:r>
              <a:rPr lang="en-US" sz="2000" dirty="0"/>
              <a:t>and isotropic </a:t>
            </a:r>
            <a:r>
              <a:rPr lang="en-US" sz="2000" dirty="0" smtClean="0"/>
              <a:t>dust model is </a:t>
            </a:r>
            <a:r>
              <a:rPr lang="en-US" sz="2000" dirty="0"/>
              <a:t>the known breakdown of local homogeneity and isotropy</a:t>
            </a:r>
            <a:r>
              <a:rPr lang="en-US" sz="2000" dirty="0" smtClean="0"/>
              <a:t>.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Structure </a:t>
            </a:r>
            <a:r>
              <a:rPr lang="en-US" sz="2000" dirty="0">
                <a:solidFill>
                  <a:srgbClr val="000000"/>
                </a:solidFill>
              </a:rPr>
              <a:t>formation has a preferred timescale of </a:t>
            </a:r>
            <a:r>
              <a:rPr lang="en-US" sz="2000" dirty="0" smtClean="0">
                <a:solidFill>
                  <a:srgbClr val="000000"/>
                </a:solidFill>
              </a:rPr>
              <a:t>10 </a:t>
            </a:r>
            <a:r>
              <a:rPr lang="en-US" sz="2000" dirty="0">
                <a:solidFill>
                  <a:srgbClr val="000000"/>
                </a:solidFill>
              </a:rPr>
              <a:t>billion years, imprinted on the CDM transfer function in the combination </a:t>
            </a:r>
            <a:r>
              <a:rPr lang="en-US" sz="2000" i="1" dirty="0">
                <a:solidFill>
                  <a:srgbClr val="000000"/>
                </a:solidFill>
              </a:rPr>
              <a:t>A</a:t>
            </a:r>
            <a:r>
              <a:rPr lang="en-US" sz="2000" i="1" baseline="30000" dirty="0">
                <a:solidFill>
                  <a:srgbClr val="000000"/>
                </a:solidFill>
              </a:rPr>
              <a:t>-3/2</a:t>
            </a:r>
            <a:r>
              <a:rPr lang="en-US" sz="2000" i="1" dirty="0">
                <a:solidFill>
                  <a:srgbClr val="000000"/>
                </a:solidFill>
              </a:rPr>
              <a:t> </a:t>
            </a:r>
            <a:r>
              <a:rPr lang="en-US" sz="2000" i="1" dirty="0" err="1">
                <a:solidFill>
                  <a:srgbClr val="000000"/>
                </a:solidFill>
              </a:rPr>
              <a:t>t</a:t>
            </a:r>
            <a:r>
              <a:rPr lang="en-US" sz="2000" baseline="-25000" dirty="0" err="1">
                <a:solidFill>
                  <a:srgbClr val="000000"/>
                </a:solidFill>
              </a:rPr>
              <a:t>eq</a:t>
            </a:r>
            <a:r>
              <a:rPr lang="en-US" sz="2000" dirty="0" smtClean="0">
                <a:solidFill>
                  <a:srgbClr val="000000"/>
                </a:solidFill>
              </a:rPr>
              <a:t>. </a:t>
            </a:r>
            <a:r>
              <a:rPr lang="en-US" sz="1400" dirty="0" smtClean="0">
                <a:solidFill>
                  <a:srgbClr val="000000"/>
                </a:solidFill>
              </a:rPr>
              <a:t>(SR: </a:t>
            </a:r>
            <a:r>
              <a:rPr lang="is-IS" sz="1400" dirty="0" smtClean="0">
                <a:solidFill>
                  <a:srgbClr val="000000"/>
                </a:solidFill>
              </a:rPr>
              <a:t>0801.2692</a:t>
            </a:r>
            <a:r>
              <a:rPr lang="en-US" sz="1400" dirty="0" smtClean="0">
                <a:solidFill>
                  <a:srgbClr val="000000"/>
                </a:solidFill>
              </a:rPr>
              <a:t>)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 smtClean="0"/>
              <a:t>There is a simple mechanism for acceleration: the fraction of volume in faster expanding regions increases, so the average expansion rate rise</a:t>
            </a:r>
            <a:r>
              <a:rPr lang="en-US" sz="2000" dirty="0" smtClean="0">
                <a:ea typeface="Century Gothic" charset="0"/>
                <a:cs typeface="Century Gothic" charset="0"/>
              </a:rPr>
              <a:t>s. </a:t>
            </a:r>
            <a:r>
              <a:rPr lang="en-US" sz="1400" dirty="0" smtClean="0">
                <a:solidFill>
                  <a:srgbClr val="000000"/>
                </a:solidFill>
                <a:ea typeface="Century Gothic" charset="0"/>
                <a:cs typeface="Century Gothic" charset="0"/>
              </a:rPr>
              <a:t>(Kai et al:</a:t>
            </a:r>
            <a:r>
              <a:rPr lang="en-US" sz="1400" dirty="0">
                <a:ea typeface="Century Gothic" charset="0"/>
                <a:cs typeface="Century Gothic" charset="0"/>
              </a:rPr>
              <a:t> </a:t>
            </a:r>
            <a:r>
              <a:rPr lang="en-US" sz="1400" dirty="0" smtClean="0">
                <a:ea typeface="Century Gothic" charset="0"/>
                <a:cs typeface="Century Gothic" charset="0"/>
              </a:rPr>
              <a:t>gr-qc/0605120</a:t>
            </a:r>
            <a:r>
              <a:rPr lang="en-US" sz="1400" dirty="0" smtClean="0">
                <a:solidFill>
                  <a:srgbClr val="000000"/>
                </a:solidFill>
                <a:ea typeface="Century Gothic" charset="0"/>
                <a:cs typeface="Century Gothic" charset="0"/>
              </a:rPr>
              <a:t>, SR</a:t>
            </a:r>
            <a:r>
              <a:rPr lang="en-US" sz="1400" dirty="0">
                <a:solidFill>
                  <a:srgbClr val="000000"/>
                </a:solidFill>
                <a:ea typeface="Century Gothic" charset="0"/>
                <a:cs typeface="Century Gothic" charset="0"/>
              </a:rPr>
              <a:t>: </a:t>
            </a:r>
            <a:r>
              <a:rPr lang="mr-IN" sz="1400" dirty="0" err="1" smtClean="0">
                <a:ea typeface="Century Gothic" charset="0"/>
                <a:cs typeface="Century Gothic" charset="0"/>
              </a:rPr>
              <a:t>astro-ph</a:t>
            </a:r>
            <a:r>
              <a:rPr lang="mr-IN" sz="1400" dirty="0" smtClean="0">
                <a:ea typeface="Century Gothic" charset="0"/>
                <a:cs typeface="Century Gothic" charset="0"/>
              </a:rPr>
              <a:t>/0605632</a:t>
            </a:r>
            <a:r>
              <a:rPr lang="fi-FI" sz="1400" dirty="0" smtClean="0">
                <a:ea typeface="Century Gothic" charset="0"/>
                <a:cs typeface="Century Gothic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ea typeface="Century Gothic" charset="0"/>
                <a:cs typeface="Century Gothic" charset="0"/>
              </a:rPr>
              <a:t>astro-ph</a:t>
            </a:r>
            <a:r>
              <a:rPr lang="en-US" sz="1400" dirty="0" smtClean="0">
                <a:solidFill>
                  <a:srgbClr val="000000"/>
                </a:solidFill>
                <a:ea typeface="Century Gothic" charset="0"/>
                <a:cs typeface="Century Gothic" charset="0"/>
              </a:rPr>
              <a:t>/0607626)</a:t>
            </a:r>
            <a:r>
              <a:rPr lang="en-US" sz="2000" dirty="0" smtClean="0">
                <a:ea typeface="Century Gothic" charset="0"/>
                <a:cs typeface="Century Gothic" charset="0"/>
              </a:rPr>
              <a:t> </a:t>
            </a:r>
            <a:endParaRPr lang="en-US" sz="2000" dirty="0">
              <a:ea typeface="Century Gothic" charset="0"/>
              <a:cs typeface="Century Gothic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 smtClean="0"/>
              <a:t>Local variations in the expansion rate are of the same order of magnitude as the observed deviation from </a:t>
            </a:r>
            <a:r>
              <a:rPr lang="en-US" sz="2000" dirty="0" err="1" smtClean="0"/>
              <a:t>EdS.</a:t>
            </a:r>
            <a:endParaRPr lang="en-US" sz="2000" dirty="0" smtClean="0"/>
          </a:p>
          <a:p>
            <a:pPr eaLnBrk="1" hangingPunct="1">
              <a:defRPr/>
            </a:pPr>
            <a:endParaRPr lang="en-US" sz="2000" baseline="-25000" dirty="0" smtClean="0"/>
          </a:p>
          <a:p>
            <a:pPr eaLnBrk="1" hangingPunct="1">
              <a:defRPr/>
            </a:pPr>
            <a:r>
              <a:rPr lang="en-US" sz="2000" dirty="0" smtClean="0"/>
              <a:t>Is change in the mean of the same size as local variations?</a:t>
            </a:r>
            <a:endParaRPr lang="en-US" sz="2000" dirty="0"/>
          </a:p>
          <a:p>
            <a:pPr eaLnBrk="1" hangingPunct="1">
              <a:defRPr/>
            </a:pPr>
            <a:endParaRPr lang="en-US" sz="23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A53F4-FD6C-8E45-9271-39702DF6DAF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9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we know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10264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300" dirty="0" smtClean="0"/>
              <a:t>In Newtonian gravity, variations in the expansion rate cancel in the average. </a:t>
            </a:r>
            <a:r>
              <a:rPr lang="en-US" sz="1400" dirty="0" smtClean="0"/>
              <a:t>(Ehlers and </a:t>
            </a:r>
            <a:r>
              <a:rPr lang="en-US" sz="1400" dirty="0" err="1" smtClean="0"/>
              <a:t>Buchert</a:t>
            </a:r>
            <a:r>
              <a:rPr lang="en-US" sz="1400" dirty="0" smtClean="0"/>
              <a:t>:</a:t>
            </a:r>
            <a:r>
              <a:rPr lang="mr-IN" sz="1400" dirty="0"/>
              <a:t> </a:t>
            </a:r>
            <a:r>
              <a:rPr lang="mr-IN" sz="1400" dirty="0" err="1" smtClean="0"/>
              <a:t>astro-ph</a:t>
            </a:r>
            <a:r>
              <a:rPr lang="mr-IN" sz="1400" dirty="0" smtClean="0"/>
              <a:t>/9510056</a:t>
            </a:r>
            <a:r>
              <a:rPr lang="fi-FI" sz="1400" dirty="0" smtClean="0"/>
              <a:t>)</a:t>
            </a:r>
            <a:r>
              <a:rPr lang="mr-IN" sz="2300" dirty="0" smtClean="0"/>
              <a:t> </a:t>
            </a:r>
            <a:endParaRPr lang="en-US" sz="2300" dirty="0" smtClean="0"/>
          </a:p>
          <a:p>
            <a:pPr lvl="1" eaLnBrk="1" hangingPunct="1">
              <a:defRPr/>
            </a:pPr>
            <a:r>
              <a:rPr lang="en-US" sz="1900" dirty="0" smtClean="0"/>
              <a:t>In GR, this is not the case. (It would be equivalent to a conservation law for the spatial curvature.)</a:t>
            </a:r>
          </a:p>
          <a:p>
            <a:pPr eaLnBrk="1" hangingPunct="1">
              <a:defRPr/>
            </a:pPr>
            <a:endParaRPr lang="en-US" sz="2300" dirty="0" smtClean="0"/>
          </a:p>
          <a:p>
            <a:pPr eaLnBrk="1" hangingPunct="1">
              <a:defRPr/>
            </a:pPr>
            <a:r>
              <a:rPr lang="en-US" sz="2300" dirty="0" smtClean="0"/>
              <a:t>If the metric and its 1</a:t>
            </a:r>
            <a:r>
              <a:rPr lang="en-US" sz="2300" baseline="30000" dirty="0" smtClean="0"/>
              <a:t>st</a:t>
            </a:r>
            <a:r>
              <a:rPr lang="en-US" sz="2300" dirty="0" smtClean="0"/>
              <a:t> derivatives are </a:t>
            </a:r>
            <a:r>
              <a:rPr lang="en-US" sz="2300" dirty="0" err="1" smtClean="0"/>
              <a:t>perturbatively</a:t>
            </a:r>
            <a:r>
              <a:rPr lang="en-US" sz="2300" dirty="0" smtClean="0"/>
              <a:t> close to FRW, then: </a:t>
            </a:r>
            <a:r>
              <a:rPr lang="en-US" sz="1400" dirty="0" smtClean="0"/>
              <a:t>(SR: </a:t>
            </a:r>
            <a:r>
              <a:rPr lang="da-DK" sz="1400" dirty="0" smtClean="0"/>
              <a:t>1107.1176)</a:t>
            </a:r>
            <a:endParaRPr lang="en-US" sz="1400" dirty="0" smtClean="0"/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US" sz="1900" dirty="0"/>
              <a:t>R</a:t>
            </a:r>
            <a:r>
              <a:rPr lang="en-US" sz="1900" dirty="0" smtClean="0"/>
              <a:t>edshift is close to FRW.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US" sz="1900" dirty="0"/>
              <a:t>A</a:t>
            </a:r>
            <a:r>
              <a:rPr lang="en-US" sz="1900" dirty="0" smtClean="0"/>
              <a:t>verage expansion rate is close to LRW.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US" sz="1900" dirty="0"/>
              <a:t>D</a:t>
            </a:r>
            <a:r>
              <a:rPr lang="en-US" sz="1900" dirty="0" smtClean="0"/>
              <a:t>istance is not necessarily close to FRW. (</a:t>
            </a:r>
            <a:r>
              <a:rPr lang="en-US" sz="1900" dirty="0"/>
              <a:t>B</a:t>
            </a:r>
            <a:r>
              <a:rPr lang="en-US" sz="1900" dirty="0" smtClean="0"/>
              <a:t>ut if the universe is statistically homogeneous &amp; isotropic, it likely is.)</a:t>
            </a:r>
          </a:p>
          <a:p>
            <a:pPr lvl="1" eaLnBrk="1" hangingPunct="1">
              <a:defRPr/>
            </a:pPr>
            <a:endParaRPr lang="en-US" sz="1900" dirty="0"/>
          </a:p>
          <a:p>
            <a:pPr eaLnBrk="1" hangingPunct="1">
              <a:defRPr/>
            </a:pPr>
            <a:r>
              <a:rPr lang="en-US" sz="2300" dirty="0"/>
              <a:t>T</a:t>
            </a:r>
            <a:r>
              <a:rPr lang="en-US" sz="2300" dirty="0" smtClean="0"/>
              <a:t>hree </a:t>
            </a:r>
            <a:r>
              <a:rPr lang="en-US" sz="2300" dirty="0"/>
              <a:t>ways to </a:t>
            </a:r>
            <a:r>
              <a:rPr lang="en-US" sz="2300" dirty="0" smtClean="0"/>
              <a:t>settle the conjecture.</a:t>
            </a:r>
            <a:endParaRPr lang="en-US" sz="23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A53F4-FD6C-8E45-9271-39702DF6DAF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412052"/>
              </p:ext>
            </p:extLst>
          </p:nvPr>
        </p:nvGraphicFramePr>
        <p:xfrm>
          <a:off x="6412356" y="564293"/>
          <a:ext cx="2336108" cy="512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4" imgW="1676400" imgH="368300" progId="Equation.3">
                  <p:embed/>
                </p:oleObj>
              </mc:Choice>
              <mc:Fallback>
                <p:oleObj name="Equation" r:id="rId4" imgW="16764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2356" y="564293"/>
                        <a:ext cx="2336108" cy="51280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49500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Analytical work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10264" cy="4800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Perturbative studies.</a:t>
            </a:r>
          </a:p>
          <a:p>
            <a:pPr lvl="1" eaLnBrk="1" hangingPunct="1">
              <a:defRPr/>
            </a:pPr>
            <a:r>
              <a:rPr lang="en-US" sz="2000" dirty="0" smtClean="0"/>
              <a:t>If we show that the metric remains close to FRW, we will </a:t>
            </a:r>
            <a:r>
              <a:rPr lang="en-US" dirty="0" smtClean="0"/>
              <a:t>establish that </a:t>
            </a:r>
            <a:r>
              <a:rPr lang="en-US" dirty="0" err="1" smtClean="0"/>
              <a:t>backreaction</a:t>
            </a:r>
            <a:r>
              <a:rPr lang="en-US" dirty="0" smtClean="0"/>
              <a:t> is small.</a:t>
            </a:r>
          </a:p>
          <a:p>
            <a:pPr lvl="1" eaLnBrk="1" hangingPunct="1">
              <a:defRPr/>
            </a:pPr>
            <a:r>
              <a:rPr lang="en-US" dirty="0" smtClean="0"/>
              <a:t>If we show that it doesn’t, this will invalidate the usual analysis, but does not establish that </a:t>
            </a:r>
            <a:r>
              <a:rPr lang="en-US" dirty="0" err="1" smtClean="0"/>
              <a:t>backreaction</a:t>
            </a:r>
            <a:r>
              <a:rPr lang="en-US" dirty="0" smtClean="0"/>
              <a:t> is large.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Statistical models.</a:t>
            </a:r>
          </a:p>
          <a:p>
            <a:pPr lvl="1" eaLnBrk="1" hangingPunct="1">
              <a:defRPr/>
            </a:pPr>
            <a:r>
              <a:rPr lang="en-US" dirty="0" smtClean="0"/>
              <a:t>Using collections of regions, it has been shown that </a:t>
            </a:r>
            <a:r>
              <a:rPr lang="en-US" dirty="0" err="1" smtClean="0"/>
              <a:t>backreaction</a:t>
            </a:r>
            <a:r>
              <a:rPr lang="en-US" dirty="0" smtClean="0"/>
              <a:t> could lead to acceleration.</a:t>
            </a:r>
          </a:p>
          <a:p>
            <a:pPr lvl="1" eaLnBrk="1" hangingPunct="1">
              <a:defRPr/>
            </a:pPr>
            <a:r>
              <a:rPr lang="en-US" dirty="0" smtClean="0"/>
              <a:t>The difference between Newtonian and relativistic constraints has to be carefully addressed.</a:t>
            </a:r>
            <a:endParaRPr lang="en-US" dirty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/>
              <a:t>Local GR effects.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dirty="0" err="1"/>
              <a:t>backreaction</a:t>
            </a:r>
            <a:r>
              <a:rPr lang="en-US" dirty="0"/>
              <a:t> is significant, there could be indications already at the </a:t>
            </a:r>
            <a:r>
              <a:rPr lang="en-US" dirty="0" smtClean="0"/>
              <a:t>homogeneity </a:t>
            </a:r>
            <a:r>
              <a:rPr lang="en-US" dirty="0"/>
              <a:t>scale ∼100 </a:t>
            </a:r>
            <a:r>
              <a:rPr lang="en-US" dirty="0" err="1" smtClean="0"/>
              <a:t>Mpc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A53F4-FD6C-8E45-9271-39702DF6DAF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45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Simulations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10264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300" dirty="0" smtClean="0"/>
              <a:t>Cosmological GR simulations can establish whether </a:t>
            </a:r>
            <a:r>
              <a:rPr lang="en-US" sz="2300" dirty="0" err="1" smtClean="0"/>
              <a:t>backreaction</a:t>
            </a:r>
            <a:r>
              <a:rPr lang="en-US" sz="2300" dirty="0" smtClean="0"/>
              <a:t> is small or large. </a:t>
            </a:r>
            <a:r>
              <a:rPr lang="en-US" sz="1400" dirty="0" smtClean="0"/>
              <a:t>(</a:t>
            </a:r>
            <a:r>
              <a:rPr lang="is-IS" sz="1400" dirty="0" smtClean="0"/>
              <a:t>Giblin</a:t>
            </a:r>
            <a:r>
              <a:rPr lang="is-IS" sz="1400" dirty="0"/>
              <a:t>, Mertens, Starkman: 1511.01105, 1511.01106, </a:t>
            </a:r>
            <a:r>
              <a:rPr lang="is-IS" sz="1400" dirty="0" smtClean="0"/>
              <a:t>1704.04307; Bentivegna </a:t>
            </a:r>
            <a:r>
              <a:rPr lang="is-IS" sz="1400" dirty="0"/>
              <a:t>and Bruni: </a:t>
            </a:r>
            <a:r>
              <a:rPr lang="is-IS" sz="1400" dirty="0" smtClean="0"/>
              <a:t>1511.05124, </a:t>
            </a:r>
            <a:r>
              <a:rPr lang="pt-BR" sz="1400" dirty="0" smtClean="0"/>
              <a:t>1610.05198; </a:t>
            </a:r>
            <a:r>
              <a:rPr lang="pt-BR" sz="1400" dirty="0" err="1" smtClean="0"/>
              <a:t>Macpherson</a:t>
            </a:r>
            <a:r>
              <a:rPr lang="pt-BR" sz="1400" dirty="0"/>
              <a:t>, </a:t>
            </a:r>
            <a:r>
              <a:rPr lang="pt-BR" sz="1400" dirty="0" err="1" smtClean="0"/>
              <a:t>Lasky</a:t>
            </a:r>
            <a:r>
              <a:rPr lang="pt-BR" sz="1400" dirty="0"/>
              <a:t>, </a:t>
            </a:r>
            <a:r>
              <a:rPr lang="pt-BR" sz="1400" dirty="0" err="1" smtClean="0"/>
              <a:t>Price</a:t>
            </a:r>
            <a:r>
              <a:rPr lang="pt-BR" sz="1400" dirty="0" smtClean="0"/>
              <a:t>: </a:t>
            </a:r>
            <a:r>
              <a:rPr lang="hr-HR" sz="1400" dirty="0" smtClean="0"/>
              <a:t>1611.05447</a:t>
            </a:r>
            <a:r>
              <a:rPr lang="is-IS" sz="1400" dirty="0" smtClean="0"/>
              <a:t>)</a:t>
            </a:r>
            <a:endParaRPr lang="en-US" sz="2300" dirty="0" smtClean="0"/>
          </a:p>
          <a:p>
            <a:pPr marL="857250" lvl="1" indent="-457200" eaLnBrk="1" hangingPunct="1">
              <a:defRPr/>
            </a:pPr>
            <a:endParaRPr lang="en-US" sz="1900" dirty="0" smtClean="0"/>
          </a:p>
          <a:p>
            <a:pPr marL="457200" indent="-457200" eaLnBrk="1" hangingPunct="1">
              <a:defRPr/>
            </a:pPr>
            <a:r>
              <a:rPr lang="en-US" sz="2300" dirty="0" smtClean="0"/>
              <a:t>Simulations so far have not been realistic.</a:t>
            </a:r>
          </a:p>
          <a:p>
            <a:pPr marL="857250" lvl="1" indent="-457200" eaLnBrk="1" hangingPunct="1">
              <a:defRPr/>
            </a:pPr>
            <a:endParaRPr lang="en-US" sz="1900" dirty="0" smtClean="0"/>
          </a:p>
          <a:p>
            <a:pPr marL="457200" indent="-457200" eaLnBrk="1" hangingPunct="1">
              <a:defRPr/>
            </a:pPr>
            <a:r>
              <a:rPr lang="en-US" sz="2300" dirty="0" smtClean="0"/>
              <a:t>Intermediate step to a realistic case: showing that the effect can be large in a reasonable toy model.</a:t>
            </a:r>
            <a:endParaRPr lang="en-US" sz="27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A53F4-FD6C-8E45-9271-39702DF6DAF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60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Observations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10264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300" dirty="0" smtClean="0"/>
              <a:t>If we can observationally rule out the FRW metric, this would provide strong support for </a:t>
            </a:r>
            <a:r>
              <a:rPr lang="en-US" sz="2300" dirty="0" err="1" smtClean="0"/>
              <a:t>backreaction</a:t>
            </a:r>
            <a:r>
              <a:rPr lang="en-US" sz="2300" dirty="0" smtClean="0"/>
              <a:t>.</a:t>
            </a:r>
          </a:p>
          <a:p>
            <a:pPr marL="857250" lvl="1" indent="-457200" eaLnBrk="1" hangingPunct="1">
              <a:defRPr/>
            </a:pPr>
            <a:endParaRPr lang="en-US" sz="1900" dirty="0" smtClean="0"/>
          </a:p>
          <a:p>
            <a:pPr marL="457200" indent="-457200" eaLnBrk="1" hangingPunct="1">
              <a:defRPr/>
            </a:pPr>
            <a:r>
              <a:rPr lang="en-US" sz="2300" dirty="0" err="1" smtClean="0"/>
              <a:t>Backreaction</a:t>
            </a:r>
            <a:r>
              <a:rPr lang="en-US" sz="2300" dirty="0" smtClean="0"/>
              <a:t> has a unique observational signature: deviations from FRW consistency conditions. </a:t>
            </a:r>
            <a:r>
              <a:rPr lang="en-US" sz="1400" dirty="0" smtClean="0"/>
              <a:t>(Clarkson et al: </a:t>
            </a:r>
            <a:r>
              <a:rPr lang="hr-HR" sz="1400" dirty="0" smtClean="0"/>
              <a:t>0712.3457, </a:t>
            </a:r>
            <a:r>
              <a:rPr lang="en-US" sz="1400" dirty="0" smtClean="0"/>
              <a:t>SR: </a:t>
            </a:r>
            <a:r>
              <a:rPr lang="da-DK" sz="1400" dirty="0" smtClean="0"/>
              <a:t>1308.6731, SR et al: </a:t>
            </a:r>
            <a:r>
              <a:rPr lang="hr-HR" sz="1400" dirty="0"/>
              <a:t>1412.4976</a:t>
            </a:r>
            <a:r>
              <a:rPr lang="da-DK" sz="1400" dirty="0" smtClean="0"/>
              <a:t>)</a:t>
            </a:r>
            <a:endParaRPr lang="en-US" sz="1400" dirty="0" smtClean="0"/>
          </a:p>
          <a:p>
            <a:pPr marL="857250" lvl="1" indent="-457200" eaLnBrk="1" hangingPunct="1">
              <a:defRPr/>
            </a:pPr>
            <a:endParaRPr lang="en-US" sz="1900" dirty="0" smtClean="0"/>
          </a:p>
          <a:p>
            <a:pPr marL="457200" indent="-457200" eaLnBrk="1" hangingPunct="1">
              <a:defRPr/>
            </a:pPr>
            <a:endParaRPr lang="en-US" sz="2300" dirty="0" smtClean="0"/>
          </a:p>
          <a:p>
            <a:pPr marL="457200" indent="-457200" eaLnBrk="1" hangingPunct="1">
              <a:defRPr/>
            </a:pPr>
            <a:endParaRPr lang="en-US" sz="2300" dirty="0" smtClean="0"/>
          </a:p>
          <a:p>
            <a:pPr marL="457200" indent="-457200" eaLnBrk="1" hangingPunct="1">
              <a:defRPr/>
            </a:pPr>
            <a:r>
              <a:rPr lang="en-US" sz="2300" dirty="0" smtClean="0"/>
              <a:t>If consistency is pushed to better than 1%, </a:t>
            </a:r>
            <a:r>
              <a:rPr lang="en-US" sz="2300" dirty="0" err="1" smtClean="0"/>
              <a:t>backreaction</a:t>
            </a:r>
            <a:r>
              <a:rPr lang="en-US" sz="2300" dirty="0" smtClean="0"/>
              <a:t> seems unlikely.</a:t>
            </a:r>
          </a:p>
          <a:p>
            <a:pPr eaLnBrk="1" hangingPunct="1">
              <a:defRPr/>
            </a:pPr>
            <a:endParaRPr lang="en-US" sz="2300" dirty="0"/>
          </a:p>
          <a:p>
            <a:pPr eaLnBrk="1" hangingPunct="1">
              <a:defRPr/>
            </a:pPr>
            <a:endParaRPr lang="en-US" sz="23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A53F4-FD6C-8E45-9271-39702DF6DAF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933056"/>
            <a:ext cx="2336924" cy="624583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7" y="3933055"/>
            <a:ext cx="2491469" cy="62458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418967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Inhomogeneous Cosmologies, Torun, July 3 2017</a:t>
            </a:r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Conclusions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10264" cy="4800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300" dirty="0" err="1"/>
              <a:t>Backreaction</a:t>
            </a:r>
            <a:r>
              <a:rPr lang="en-US" sz="2300" dirty="0"/>
              <a:t> is a plausible explanation for </a:t>
            </a:r>
            <a:r>
              <a:rPr lang="en-US" sz="2300" dirty="0" smtClean="0"/>
              <a:t>the observed change in </a:t>
            </a:r>
            <a:r>
              <a:rPr lang="en-US" sz="2300" dirty="0"/>
              <a:t>the expansion rate.</a:t>
            </a:r>
          </a:p>
          <a:p>
            <a:pPr eaLnBrk="1" hangingPunct="1">
              <a:defRPr/>
            </a:pPr>
            <a:endParaRPr lang="en-US" sz="2300" dirty="0"/>
          </a:p>
          <a:p>
            <a:pPr eaLnBrk="1" hangingPunct="1">
              <a:defRPr/>
            </a:pPr>
            <a:r>
              <a:rPr lang="en-US" sz="2300" dirty="0"/>
              <a:t>There does not appear to be an obvious reason for why the change would be </a:t>
            </a:r>
            <a:r>
              <a:rPr lang="en-US" sz="2300" dirty="0" smtClean="0"/>
              <a:t>as close </a:t>
            </a:r>
            <a:r>
              <a:rPr lang="en-US" sz="2300" dirty="0"/>
              <a:t>to 𝝠</a:t>
            </a:r>
            <a:r>
              <a:rPr lang="en-US" sz="2300" dirty="0" smtClean="0"/>
              <a:t>CDM as observed.</a:t>
            </a:r>
            <a:endParaRPr lang="en-US" sz="2300" dirty="0"/>
          </a:p>
          <a:p>
            <a:pPr eaLnBrk="1" hangingPunct="1">
              <a:defRPr/>
            </a:pPr>
            <a:endParaRPr lang="en-US" sz="2300" dirty="0"/>
          </a:p>
          <a:p>
            <a:pPr eaLnBrk="1" hangingPunct="1">
              <a:defRPr/>
            </a:pPr>
            <a:r>
              <a:rPr lang="en-US" sz="2300" dirty="0" smtClean="0"/>
              <a:t>More work needed on </a:t>
            </a:r>
            <a:r>
              <a:rPr lang="en-US" sz="2300" dirty="0" err="1" smtClean="0"/>
              <a:t>perturbativity</a:t>
            </a:r>
            <a:r>
              <a:rPr lang="en-US" sz="2300" dirty="0" smtClean="0"/>
              <a:t> </a:t>
            </a:r>
            <a:r>
              <a:rPr lang="en-US" sz="2300" dirty="0"/>
              <a:t>and the difference between Newtonian gravity and </a:t>
            </a:r>
            <a:r>
              <a:rPr lang="en-US" sz="2300" dirty="0" smtClean="0"/>
              <a:t>GR.</a:t>
            </a:r>
            <a:endParaRPr lang="en-US" sz="2300" dirty="0"/>
          </a:p>
          <a:p>
            <a:pPr eaLnBrk="1" hangingPunct="1">
              <a:defRPr/>
            </a:pPr>
            <a:endParaRPr lang="en-US" sz="2300" dirty="0"/>
          </a:p>
          <a:p>
            <a:pPr eaLnBrk="1" hangingPunct="1">
              <a:defRPr/>
            </a:pPr>
            <a:r>
              <a:rPr lang="en-US" sz="2300" dirty="0" smtClean="0"/>
              <a:t>It is possible to observationally test whether </a:t>
            </a:r>
            <a:r>
              <a:rPr lang="en-US" sz="2300" dirty="0"/>
              <a:t>the </a:t>
            </a:r>
            <a:r>
              <a:rPr lang="en-US" sz="2300" dirty="0" smtClean="0"/>
              <a:t>FRW </a:t>
            </a:r>
            <a:r>
              <a:rPr lang="en-US" sz="2300" dirty="0"/>
              <a:t>metric is </a:t>
            </a:r>
            <a:r>
              <a:rPr lang="en-US" sz="2300" dirty="0" smtClean="0"/>
              <a:t>valid</a:t>
            </a:r>
            <a:r>
              <a:rPr lang="en-US" sz="2300" dirty="0"/>
              <a:t>. If </a:t>
            </a:r>
            <a:r>
              <a:rPr lang="en-US" sz="2300" dirty="0" smtClean="0"/>
              <a:t>no deviation from FRW (or 𝝠CDM) is seen, </a:t>
            </a:r>
            <a:r>
              <a:rPr lang="en-US" sz="2300" dirty="0"/>
              <a:t>the plausibility of </a:t>
            </a:r>
            <a:r>
              <a:rPr lang="en-US" sz="2300" dirty="0" err="1"/>
              <a:t>backreaction</a:t>
            </a:r>
            <a:r>
              <a:rPr lang="en-US" sz="2300" dirty="0"/>
              <a:t> </a:t>
            </a:r>
            <a:r>
              <a:rPr lang="en-US" sz="2300" dirty="0" smtClean="0"/>
              <a:t>decreases.</a:t>
            </a:r>
            <a:endParaRPr lang="en-US" sz="23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A53F4-FD6C-8E45-9271-39702DF6DAF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244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theme/theme1.xml><?xml version="1.0" encoding="utf-8"?>
<a:theme xmlns:a="http://schemas.openxmlformats.org/drawingml/2006/main" name="Water and Light">
  <a:themeElements>
    <a:clrScheme name="Water and Light 1">
      <a:dk1>
        <a:srgbClr val="000000"/>
      </a:dk1>
      <a:lt1>
        <a:srgbClr val="00B8EF"/>
      </a:lt1>
      <a:dk2>
        <a:srgbClr val="000000"/>
      </a:dk2>
      <a:lt2>
        <a:srgbClr val="808080"/>
      </a:lt2>
      <a:accent1>
        <a:srgbClr val="60E2FA"/>
      </a:accent1>
      <a:accent2>
        <a:srgbClr val="01A4DB"/>
      </a:accent2>
      <a:accent3>
        <a:srgbClr val="AAD8F6"/>
      </a:accent3>
      <a:accent4>
        <a:srgbClr val="000000"/>
      </a:accent4>
      <a:accent5>
        <a:srgbClr val="B6EEFC"/>
      </a:accent5>
      <a:accent6>
        <a:srgbClr val="0194C6"/>
      </a:accent6>
      <a:hlink>
        <a:srgbClr val="0081CC"/>
      </a:hlink>
      <a:folHlink>
        <a:srgbClr val="AF67FF"/>
      </a:folHlink>
    </a:clrScheme>
    <a:fontScheme name="Water and Light">
      <a:majorFont>
        <a:latin typeface="Century Gothic"/>
        <a:ea typeface="MS Pゴシック"/>
        <a:cs typeface="MS Pゴシック"/>
      </a:majorFont>
      <a:minorFont>
        <a:latin typeface="Century Gothic"/>
        <a:ea typeface="MS Pゴシック"/>
        <a:cs typeface="MS P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Water and Light 1">
        <a:dk1>
          <a:srgbClr val="000000"/>
        </a:dk1>
        <a:lt1>
          <a:srgbClr val="00B8EF"/>
        </a:lt1>
        <a:dk2>
          <a:srgbClr val="000000"/>
        </a:dk2>
        <a:lt2>
          <a:srgbClr val="808080"/>
        </a:lt2>
        <a:accent1>
          <a:srgbClr val="60E2FA"/>
        </a:accent1>
        <a:accent2>
          <a:srgbClr val="01A4DB"/>
        </a:accent2>
        <a:accent3>
          <a:srgbClr val="AAD8F6"/>
        </a:accent3>
        <a:accent4>
          <a:srgbClr val="000000"/>
        </a:accent4>
        <a:accent5>
          <a:srgbClr val="B6EEFC"/>
        </a:accent5>
        <a:accent6>
          <a:srgbClr val="0194C6"/>
        </a:accent6>
        <a:hlink>
          <a:srgbClr val="0081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2004:Templates:Presentations:Designs:Water and Light</Template>
  <TotalTime>33474</TotalTime>
  <Words>737</Words>
  <Application>Microsoft Macintosh PowerPoint</Application>
  <PresentationFormat>On-screen Show (4:3)</PresentationFormat>
  <Paragraphs>88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Century Gothic</vt:lpstr>
      <vt:lpstr>MS Pゴシック</vt:lpstr>
      <vt:lpstr>MS Pゴシック</vt:lpstr>
      <vt:lpstr>Wingdings</vt:lpstr>
      <vt:lpstr>Water and Light</vt:lpstr>
      <vt:lpstr>Equation</vt:lpstr>
      <vt:lpstr>Ways to settle the backreaction conjecture</vt:lpstr>
      <vt:lpstr>A factor of 2</vt:lpstr>
      <vt:lpstr>A possibility</vt:lpstr>
      <vt:lpstr>What we know</vt:lpstr>
      <vt:lpstr>Analytical work</vt:lpstr>
      <vt:lpstr>Simulations</vt:lpstr>
      <vt:lpstr>Observations</vt:lpstr>
      <vt:lpstr>Conclusions</vt:lpstr>
    </vt:vector>
  </TitlesOfParts>
  <Company>Syksy Räsänen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Backreaction in a statistically homogeneous and isotropic universe</dc:title>
  <dc:creator>Syksy Räsänen</dc:creator>
  <cp:lastModifiedBy>Microsoft Office User</cp:lastModifiedBy>
  <cp:revision>645</cp:revision>
  <dcterms:created xsi:type="dcterms:W3CDTF">2007-12-10T14:36:54Z</dcterms:created>
  <dcterms:modified xsi:type="dcterms:W3CDTF">2017-07-03T15:30:38Z</dcterms:modified>
</cp:coreProperties>
</file>