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63" r:id="rId2"/>
    <p:sldId id="258" r:id="rId3"/>
    <p:sldId id="259" r:id="rId4"/>
    <p:sldId id="260" r:id="rId5"/>
    <p:sldId id="268" r:id="rId6"/>
    <p:sldId id="270" r:id="rId7"/>
    <p:sldId id="269" r:id="rId8"/>
    <p:sldId id="274" r:id="rId9"/>
    <p:sldId id="275" r:id="rId10"/>
    <p:sldId id="273" r:id="rId11"/>
    <p:sldId id="272" r:id="rId12"/>
    <p:sldId id="271" r:id="rId13"/>
    <p:sldId id="261" r:id="rId14"/>
    <p:sldId id="262" r:id="rId15"/>
    <p:sldId id="266" r:id="rId16"/>
    <p:sldId id="264" r:id="rId17"/>
    <p:sldId id="276" r:id="rId18"/>
    <p:sldId id="265" r:id="rId19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FF00"/>
    <a:srgbClr val="FF8000"/>
    <a:srgbClr val="FF39E0"/>
    <a:srgbClr val="0C9AF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Comments="0">
  <p:normalViewPr>
    <p:restoredLeft sz="15620"/>
    <p:restoredTop sz="97657" autoAdjust="0"/>
  </p:normalViewPr>
  <p:slideViewPr>
    <p:cSldViewPr snapToGrid="0" snapToObjects="1">
      <p:cViewPr>
        <p:scale>
          <a:sx n="100" d="100"/>
          <a:sy n="100" d="100"/>
        </p:scale>
        <p:origin x="-584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9CF5F-E07D-5A49-B315-8D509FC6B4DF}" type="datetimeFigureOut">
              <a:rPr lang="de-DE" smtClean="0"/>
              <a:pPr/>
              <a:t>02.07.2017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BADD0-605B-9C43-A476-EB258E6D13E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657D8-06E2-AD42-B7E7-49293324D5E6}" type="datetimeFigureOut">
              <a:rPr lang="de-DE" smtClean="0"/>
              <a:pPr/>
              <a:t>02.07.2017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C3BB7C-DC2A-8F46-8F5D-D49B589EF38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C3BB7C-DC2A-8F46-8F5D-D49B589EF387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816100" y="533400"/>
            <a:ext cx="10561638" cy="7920038"/>
          </a:xfrm>
          <a:ln/>
        </p:spPr>
      </p:sp>
      <p:sp>
        <p:nvSpPr>
          <p:cNvPr id="46083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914182" y="4344105"/>
            <a:ext cx="5024722" cy="184666"/>
          </a:xfrm>
          <a:noFill/>
          <a:ln/>
        </p:spPr>
        <p:txBody>
          <a:bodyPr lIns="0" tIns="0" rIns="0" bIns="0">
            <a:spAutoFit/>
          </a:bodyPr>
          <a:lstStyle/>
          <a:p>
            <a:endParaRPr lang="ja-JP" altLang="en-US">
              <a:latin typeface="Times New Roman" pitchFamily="-102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2075-4A8C-FE49-8343-92B1E0AA3D08}" type="datetimeFigureOut">
              <a:rPr lang="de-DE" smtClean="0"/>
              <a:pPr/>
              <a:t>02.07.2017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FBE8-CFD7-BD41-B327-632A4F1E664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2075-4A8C-FE49-8343-92B1E0AA3D08}" type="datetimeFigureOut">
              <a:rPr lang="de-DE" smtClean="0"/>
              <a:pPr/>
              <a:t>02.07.2017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FBE8-CFD7-BD41-B327-632A4F1E664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2075-4A8C-FE49-8343-92B1E0AA3D08}" type="datetimeFigureOut">
              <a:rPr lang="de-DE" smtClean="0"/>
              <a:pPr/>
              <a:t>02.07.2017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FBE8-CFD7-BD41-B327-632A4F1E664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2075-4A8C-FE49-8343-92B1E0AA3D08}" type="datetimeFigureOut">
              <a:rPr lang="de-DE" smtClean="0"/>
              <a:pPr/>
              <a:t>02.07.2017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FBE8-CFD7-BD41-B327-632A4F1E664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2075-4A8C-FE49-8343-92B1E0AA3D08}" type="datetimeFigureOut">
              <a:rPr lang="de-DE" smtClean="0"/>
              <a:pPr/>
              <a:t>02.07.2017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FBE8-CFD7-BD41-B327-632A4F1E664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2075-4A8C-FE49-8343-92B1E0AA3D08}" type="datetimeFigureOut">
              <a:rPr lang="de-DE" smtClean="0"/>
              <a:pPr/>
              <a:t>02.07.2017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FBE8-CFD7-BD41-B327-632A4F1E664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2075-4A8C-FE49-8343-92B1E0AA3D08}" type="datetimeFigureOut">
              <a:rPr lang="de-DE" smtClean="0"/>
              <a:pPr/>
              <a:t>02.07.2017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FBE8-CFD7-BD41-B327-632A4F1E664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2075-4A8C-FE49-8343-92B1E0AA3D08}" type="datetimeFigureOut">
              <a:rPr lang="de-DE" smtClean="0"/>
              <a:pPr/>
              <a:t>02.07.2017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FBE8-CFD7-BD41-B327-632A4F1E664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2075-4A8C-FE49-8343-92B1E0AA3D08}" type="datetimeFigureOut">
              <a:rPr lang="de-DE" smtClean="0"/>
              <a:pPr/>
              <a:t>02.07.2017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FBE8-CFD7-BD41-B327-632A4F1E664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2075-4A8C-FE49-8343-92B1E0AA3D08}" type="datetimeFigureOut">
              <a:rPr lang="de-DE" smtClean="0"/>
              <a:pPr/>
              <a:t>02.07.2017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FBE8-CFD7-BD41-B327-632A4F1E664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2075-4A8C-FE49-8343-92B1E0AA3D08}" type="datetimeFigureOut">
              <a:rPr lang="de-DE" smtClean="0"/>
              <a:pPr/>
              <a:t>02.07.2017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BFBE8-CFD7-BD41-B327-632A4F1E664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A2075-4A8C-FE49-8343-92B1E0AA3D08}" type="datetimeFigureOut">
              <a:rPr lang="de-DE" smtClean="0"/>
              <a:pPr/>
              <a:t>02.07.2017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BFBE8-CFD7-BD41-B327-632A4F1E664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4" Type="http://schemas.openxmlformats.org/officeDocument/2006/relationships/image" Target="../media/image1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5" Type="http://schemas.openxmlformats.org/officeDocument/2006/relationships/image" Target="../media/image21.tiff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4" Type="http://schemas.openxmlformats.org/officeDocument/2006/relationships/image" Target="../media/image27.tiff"/><Relationship Id="rId5" Type="http://schemas.openxmlformats.org/officeDocument/2006/relationships/image" Target="../media/image2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tiff"/><Relationship Id="rId3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Relationship Id="rId3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tiff"/><Relationship Id="rId5" Type="http://schemas.openxmlformats.org/officeDocument/2006/relationships/image" Target="../media/image12.tiff"/><Relationship Id="rId6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 descr="torun mark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814513"/>
            <a:ext cx="9144000" cy="6607175"/>
          </a:xfrm>
          <a:prstGeom prst="rect">
            <a:avLst/>
          </a:prstGeom>
        </p:spPr>
      </p:pic>
      <p:cxnSp>
        <p:nvCxnSpPr>
          <p:cNvPr id="4" name="Gerade Verbindung 3"/>
          <p:cNvCxnSpPr/>
          <p:nvPr/>
        </p:nvCxnSpPr>
        <p:spPr>
          <a:xfrm>
            <a:off x="0" y="3775392"/>
            <a:ext cx="9144000" cy="1588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el 1"/>
          <p:cNvSpPr txBox="1">
            <a:spLocks/>
          </p:cNvSpPr>
          <p:nvPr/>
        </p:nvSpPr>
        <p:spPr>
          <a:xfrm>
            <a:off x="609600" y="266700"/>
            <a:ext cx="8229600" cy="1041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Kannada Sangam MN"/>
                <a:ea typeface="+mj-ea"/>
                <a:cs typeface="+mj-cs"/>
              </a:rPr>
              <a:t>Challenges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Kannada Sangam MN"/>
                <a:ea typeface="+mj-ea"/>
                <a:cs typeface="+mj-cs"/>
              </a:rPr>
              <a:t> </a:t>
            </a: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Kannada Sangam MN"/>
                <a:ea typeface="+mj-ea"/>
                <a:cs typeface="+mj-cs"/>
              </a:rPr>
              <a:t>for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Kannada Sangam MN"/>
                <a:ea typeface="+mj-ea"/>
                <a:cs typeface="+mj-cs"/>
              </a:rPr>
              <a:t> </a:t>
            </a: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Kannada Sangam MN"/>
                <a:ea typeface="+mj-ea"/>
                <a:cs typeface="+mj-cs"/>
              </a:rPr>
              <a:t>this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Kannada Sangam MN"/>
                <a:ea typeface="+mj-ea"/>
                <a:cs typeface="+mj-cs"/>
              </a:rPr>
              <a:t> Workshop</a:t>
            </a:r>
          </a:p>
        </p:txBody>
      </p:sp>
      <p:sp>
        <p:nvSpPr>
          <p:cNvPr id="10" name="Rechteck 9"/>
          <p:cNvSpPr/>
          <p:nvPr/>
        </p:nvSpPr>
        <p:spPr>
          <a:xfrm>
            <a:off x="0" y="1570038"/>
            <a:ext cx="9182100" cy="817562"/>
          </a:xfrm>
          <a:prstGeom prst="rect">
            <a:avLst/>
          </a:prstGeom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lin ang="720000" scaled="0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4000" dirty="0" smtClean="0">
              <a:solidFill>
                <a:schemeClr val="tx1">
                  <a:lumMod val="75000"/>
                  <a:lumOff val="25000"/>
                </a:schemeClr>
              </a:solidFill>
              <a:latin typeface="Copperplate"/>
            </a:endParaRPr>
          </a:p>
          <a:p>
            <a:pPr algn="ctr"/>
            <a:r>
              <a:rPr lang="de-DE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pperplate"/>
              </a:rPr>
              <a:t>Thomas </a:t>
            </a:r>
            <a:r>
              <a:rPr lang="de-DE" sz="4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pperplate"/>
              </a:rPr>
              <a:t>Buchert</a:t>
            </a:r>
            <a:endParaRPr lang="de-DE" sz="4000" dirty="0" smtClean="0">
              <a:solidFill>
                <a:schemeClr val="tx1">
                  <a:lumMod val="75000"/>
                  <a:lumOff val="25000"/>
                </a:schemeClr>
              </a:solidFill>
              <a:latin typeface="Copperplate"/>
            </a:endParaRPr>
          </a:p>
          <a:p>
            <a:pPr algn="ctr"/>
            <a:endParaRPr lang="de-DE" sz="4000" dirty="0">
              <a:solidFill>
                <a:schemeClr val="tx1">
                  <a:lumMod val="75000"/>
                  <a:lumOff val="25000"/>
                </a:schemeClr>
              </a:solidFill>
              <a:latin typeface="Copperplate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0" y="4025900"/>
            <a:ext cx="1244600" cy="2832100"/>
          </a:xfrm>
          <a:prstGeom prst="rect">
            <a:avLst/>
          </a:prstGeom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lin ang="720000" scaled="0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pperplate"/>
              </a:rPr>
              <a:t>CRALLYON</a:t>
            </a:r>
          </a:p>
          <a:p>
            <a:pPr algn="ctr"/>
            <a:endParaRPr lang="de-DE" sz="2800" dirty="0">
              <a:solidFill>
                <a:schemeClr val="tx1">
                  <a:lumMod val="75000"/>
                  <a:lumOff val="25000"/>
                </a:schemeClr>
              </a:solidFill>
              <a:latin typeface="Copperplate"/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1244600" y="2387600"/>
            <a:ext cx="7073900" cy="1387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 smtClean="0">
                <a:gradFill flip="none" rotWithShape="1">
                  <a:gsLst>
                    <a:gs pos="0">
                      <a:schemeClr val="bg1"/>
                    </a:gs>
                    <a:gs pos="100000">
                      <a:srgbClr val="000000"/>
                    </a:gs>
                  </a:gsLst>
                  <a:lin ang="0" scaled="1"/>
                  <a:tileRect/>
                </a:gradFill>
                <a:latin typeface="PT Sans Narrow"/>
                <a:ea typeface="+mj-ea"/>
                <a:cs typeface="+mj-cs"/>
              </a:rPr>
              <a:t>TORUŃ  2017</a:t>
            </a:r>
            <a:endParaRPr kumimoji="0" lang="de-DE" sz="4400" b="0" i="0" u="none" strike="noStrike" kern="1200" cap="none" spc="0" normalizeH="0" baseline="0" noProof="0" dirty="0" smtClean="0">
              <a:ln>
                <a:noFill/>
              </a:ln>
              <a:gradFill flip="none" rotWithShape="1">
                <a:gsLst>
                  <a:gs pos="0">
                    <a:schemeClr val="bg1"/>
                  </a:gs>
                  <a:gs pos="100000">
                    <a:srgbClr val="000000"/>
                  </a:gs>
                </a:gsLst>
                <a:lin ang="0" scaled="1"/>
                <a:tileRect/>
              </a:gradFill>
              <a:effectLst/>
              <a:uLnTx/>
              <a:uFillTx/>
              <a:latin typeface="PT Sans Narrow"/>
              <a:ea typeface="+mj-ea"/>
              <a:cs typeface="+mj-cs"/>
            </a:endParaRPr>
          </a:p>
        </p:txBody>
      </p:sp>
      <p:pic>
        <p:nvPicPr>
          <p:cNvPr id="16" name="Bild 15" descr="logo_CRAL_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7" y="6121400"/>
            <a:ext cx="885825" cy="58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racz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"/>
            <a:ext cx="9144000" cy="65151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>
          <a:xfrm>
            <a:off x="0" y="3492500"/>
            <a:ext cx="9144000" cy="1588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 6" descr="kais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54300" cy="3492500"/>
          </a:xfrm>
          <a:prstGeom prst="rect">
            <a:avLst/>
          </a:prstGeom>
        </p:spPr>
      </p:pic>
      <p:pic>
        <p:nvPicPr>
          <p:cNvPr id="9" name="Bild 8" descr="kk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"/>
            <a:ext cx="6477000" cy="3492499"/>
          </a:xfrm>
          <a:prstGeom prst="rect">
            <a:avLst/>
          </a:prstGeom>
        </p:spPr>
      </p:pic>
      <p:pic>
        <p:nvPicPr>
          <p:cNvPr id="14" name="Bild 13" descr="b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21100"/>
            <a:ext cx="9144000" cy="276225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771235" y="4811067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</a:rPr>
              <a:t>arXiv:1704.00703</a:t>
            </a:r>
            <a:endParaRPr lang="de-DE" sz="2400" dirty="0">
              <a:solidFill>
                <a:srgbClr val="0000FF"/>
              </a:solidFill>
            </a:endParaRPr>
          </a:p>
        </p:txBody>
      </p:sp>
      <p:cxnSp>
        <p:nvCxnSpPr>
          <p:cNvPr id="15" name="Gerade Verbindung 14"/>
          <p:cNvCxnSpPr/>
          <p:nvPr/>
        </p:nvCxnSpPr>
        <p:spPr>
          <a:xfrm>
            <a:off x="4330700" y="2501900"/>
            <a:ext cx="1028700" cy="158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7" name="AutoShape 9"/>
          <p:cNvSpPr>
            <a:spLocks noChangeArrowheads="1"/>
          </p:cNvSpPr>
          <p:nvPr/>
        </p:nvSpPr>
        <p:spPr bwMode="auto">
          <a:xfrm>
            <a:off x="5257800" y="2971800"/>
            <a:ext cx="2590800" cy="2362200"/>
          </a:xfrm>
          <a:prstGeom prst="cube">
            <a:avLst>
              <a:gd name="adj" fmla="val 25000"/>
            </a:avLst>
          </a:prstGeom>
          <a:noFill/>
          <a:ln w="635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273418" name="AutoShape 10"/>
          <p:cNvSpPr>
            <a:spLocks noChangeArrowheads="1"/>
          </p:cNvSpPr>
          <p:nvPr/>
        </p:nvSpPr>
        <p:spPr bwMode="auto">
          <a:xfrm>
            <a:off x="1219200" y="2971800"/>
            <a:ext cx="2590800" cy="2362200"/>
          </a:xfrm>
          <a:prstGeom prst="cube">
            <a:avLst>
              <a:gd name="adj" fmla="val 25000"/>
            </a:avLst>
          </a:prstGeom>
          <a:noFill/>
          <a:ln w="635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7341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3581400"/>
            <a:ext cx="1981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rgbClr val="000000">
                <a:alpha val="50000"/>
              </a:srgbClr>
            </a:prstShdw>
          </a:effectLst>
        </p:spPr>
      </p:pic>
      <p:pic>
        <p:nvPicPr>
          <p:cNvPr id="273420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3581400"/>
            <a:ext cx="1905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rgbClr val="000000">
                <a:alpha val="50000"/>
              </a:srgbClr>
            </a:prstShdw>
          </a:effectLst>
        </p:spPr>
      </p:pic>
      <p:sp>
        <p:nvSpPr>
          <p:cNvPr id="273422" name="AutoShape 14"/>
          <p:cNvSpPr>
            <a:spLocks noChangeArrowheads="1"/>
          </p:cNvSpPr>
          <p:nvPr/>
        </p:nvSpPr>
        <p:spPr bwMode="auto">
          <a:xfrm>
            <a:off x="3276600" y="2971800"/>
            <a:ext cx="2590800" cy="2362200"/>
          </a:xfrm>
          <a:prstGeom prst="cube">
            <a:avLst>
              <a:gd name="adj" fmla="val 25000"/>
            </a:avLst>
          </a:prstGeom>
          <a:noFill/>
          <a:ln w="63500">
            <a:solidFill>
              <a:srgbClr val="FFFF1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73421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3581400"/>
            <a:ext cx="1981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rgbClr val="000000">
                <a:alpha val="50000"/>
              </a:srgbClr>
            </a:prstShdw>
          </a:effectLst>
        </p:spPr>
      </p:pic>
      <p:cxnSp>
        <p:nvCxnSpPr>
          <p:cNvPr id="11" name="Gerade Verbindung 10"/>
          <p:cNvCxnSpPr/>
          <p:nvPr/>
        </p:nvCxnSpPr>
        <p:spPr>
          <a:xfrm>
            <a:off x="0" y="2093912"/>
            <a:ext cx="9144000" cy="1588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el 1"/>
          <p:cNvSpPr txBox="1">
            <a:spLocks/>
          </p:cNvSpPr>
          <p:nvPr/>
        </p:nvSpPr>
        <p:spPr>
          <a:xfrm>
            <a:off x="609600" y="5537200"/>
            <a:ext cx="8229600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 err="1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Flat</a:t>
            </a:r>
            <a:r>
              <a:rPr lang="de-DE" sz="4400" dirty="0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 </a:t>
            </a:r>
            <a:r>
              <a:rPr lang="de-DE" sz="4400" dirty="0" err="1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Space</a:t>
            </a:r>
            <a:r>
              <a:rPr lang="de-DE" sz="4400" dirty="0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 – </a:t>
            </a:r>
            <a:r>
              <a:rPr lang="de-DE" sz="4400" dirty="0" err="1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Periodicity</a:t>
            </a:r>
            <a:r>
              <a:rPr lang="de-DE" sz="4400" dirty="0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 –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 err="1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Fourier</a:t>
            </a:r>
            <a:r>
              <a:rPr lang="de-DE" sz="4400" dirty="0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 </a:t>
            </a:r>
            <a:r>
              <a:rPr lang="de-DE" sz="4400" dirty="0" err="1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transformation</a:t>
            </a:r>
            <a:r>
              <a:rPr lang="de-DE" sz="4400" dirty="0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 – </a:t>
            </a:r>
            <a:r>
              <a:rPr lang="de-DE" sz="4400" dirty="0" err="1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Background-dependence</a:t>
            </a:r>
            <a:r>
              <a:rPr lang="de-DE" sz="4400" dirty="0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 ...</a:t>
            </a:r>
            <a:endParaRPr kumimoji="0" lang="de-DE" sz="4400" b="0" i="0" u="none" strike="noStrike" kern="1200" cap="none" spc="0" normalizeH="0" baseline="0" noProof="0" dirty="0" smtClean="0">
              <a:ln>
                <a:noFill/>
              </a:ln>
              <a:solidFill>
                <a:srgbClr val="0C9AFB"/>
              </a:solidFill>
              <a:effectLst/>
              <a:uLnTx/>
              <a:uFillTx/>
              <a:latin typeface="PT Sans Narrow"/>
              <a:ea typeface="+mj-ea"/>
              <a:cs typeface="+mj-cs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609600" y="266700"/>
            <a:ext cx="8229600" cy="1041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400" noProof="0" dirty="0" err="1" smtClean="0">
                <a:solidFill>
                  <a:schemeClr val="bg1">
                    <a:lumMod val="75000"/>
                  </a:schemeClr>
                </a:solidFill>
                <a:latin typeface="Kannada Sangam MN"/>
                <a:ea typeface="+mj-ea"/>
                <a:cs typeface="+mj-cs"/>
              </a:rPr>
              <a:t>Newtonian</a:t>
            </a:r>
            <a:r>
              <a:rPr lang="de-DE" sz="4400" noProof="0" dirty="0" smtClean="0">
                <a:solidFill>
                  <a:schemeClr val="bg1">
                    <a:lumMod val="75000"/>
                  </a:schemeClr>
                </a:solidFill>
                <a:latin typeface="Kannada Sangam MN"/>
                <a:ea typeface="+mj-ea"/>
                <a:cs typeface="+mj-cs"/>
              </a:rPr>
              <a:t> ``</a:t>
            </a:r>
            <a:r>
              <a:rPr lang="de-DE" sz="4400" noProof="0" dirty="0" err="1" smtClean="0">
                <a:solidFill>
                  <a:schemeClr val="bg1">
                    <a:lumMod val="75000"/>
                  </a:schemeClr>
                </a:solidFill>
                <a:latin typeface="Kannada Sangam MN"/>
                <a:ea typeface="+mj-ea"/>
                <a:cs typeface="+mj-cs"/>
              </a:rPr>
              <a:t>Anchor</a:t>
            </a:r>
            <a:r>
              <a:rPr lang="de-DE" sz="4400" dirty="0" smtClean="0">
                <a:solidFill>
                  <a:schemeClr val="bg1">
                    <a:lumMod val="75000"/>
                  </a:schemeClr>
                </a:solidFill>
                <a:latin typeface="Kannada Sangam MN"/>
                <a:ea typeface="+mj-ea"/>
                <a:cs typeface="+mj-cs"/>
              </a:rPr>
              <a:t>‘‘</a:t>
            </a:r>
            <a:endParaRPr kumimoji="0" lang="de-DE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Kannada Sangam MN"/>
              <a:ea typeface="+mj-ea"/>
              <a:cs typeface="+mj-cs"/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0" y="1016000"/>
            <a:ext cx="6578600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 smtClean="0">
                <a:solidFill>
                  <a:srgbClr val="FF0000"/>
                </a:solidFill>
                <a:latin typeface="PT Sans Narrow"/>
                <a:ea typeface="+mj-ea"/>
                <a:cs typeface="+mj-cs"/>
              </a:rPr>
              <a:t>Theorem</a:t>
            </a:r>
            <a:r>
              <a:rPr lang="de-DE" sz="4400" smtClean="0">
                <a:solidFill>
                  <a:srgbClr val="FF0000"/>
                </a:solidFill>
                <a:latin typeface="PT Sans Narrow"/>
                <a:ea typeface="+mj-ea"/>
                <a:cs typeface="+mj-cs"/>
              </a:rPr>
              <a:t>:  Q </a:t>
            </a:r>
            <a:r>
              <a:rPr lang="de-DE" sz="4400" dirty="0" smtClean="0">
                <a:solidFill>
                  <a:srgbClr val="FF0000"/>
                </a:solidFill>
                <a:latin typeface="PT Sans Narrow"/>
                <a:ea typeface="+mj-ea"/>
                <a:cs typeface="+mj-cs"/>
              </a:rPr>
              <a:t>= </a:t>
            </a:r>
            <a:r>
              <a:rPr lang="de-DE" sz="4400" smtClean="0">
                <a:solidFill>
                  <a:srgbClr val="FF0000"/>
                </a:solidFill>
                <a:latin typeface="PT Sans Narrow"/>
                <a:ea typeface="+mj-ea"/>
                <a:cs typeface="+mj-cs"/>
              </a:rPr>
              <a:t>0  on </a:t>
            </a:r>
            <a:r>
              <a:rPr lang="de-DE" sz="4400" dirty="0" smtClean="0">
                <a:solidFill>
                  <a:srgbClr val="FF39E0"/>
                </a:solidFill>
                <a:latin typeface="PT Sans Narrow"/>
                <a:ea typeface="+mj-ea"/>
                <a:cs typeface="+mj-cs"/>
              </a:rPr>
              <a:t>3-torus </a:t>
            </a:r>
          </a:p>
        </p:txBody>
      </p:sp>
      <p:pic>
        <p:nvPicPr>
          <p:cNvPr id="15" name="Bild 14" descr="toru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850" y="1308100"/>
            <a:ext cx="1517650" cy="785812"/>
          </a:xfrm>
          <a:prstGeom prst="rect">
            <a:avLst/>
          </a:prstGeom>
        </p:spPr>
      </p:pic>
      <p:pic>
        <p:nvPicPr>
          <p:cNvPr id="16" name="Bild 15" descr="th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00" y="2336800"/>
            <a:ext cx="8597900" cy="3200400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6004339" y="2602468"/>
            <a:ext cx="2469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Buchert</a:t>
            </a:r>
            <a:r>
              <a:rPr lang="de-DE" dirty="0" smtClean="0">
                <a:solidFill>
                  <a:srgbClr val="FF0000"/>
                </a:solidFill>
              </a:rPr>
              <a:t> and Ehlers 1997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18" name="Bild 17" descr="term.png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81601" y="3790800"/>
            <a:ext cx="1257600" cy="928800"/>
          </a:xfrm>
          <a:prstGeom prst="rect">
            <a:avLst/>
          </a:prstGeom>
        </p:spPr>
      </p:pic>
      <p:pic>
        <p:nvPicPr>
          <p:cNvPr id="19" name="Bild 18" descr="disp.png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91400" y="2971800"/>
            <a:ext cx="1447800" cy="901700"/>
          </a:xfrm>
          <a:prstGeom prst="rect">
            <a:avLst/>
          </a:prstGeom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3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3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3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3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3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3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3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3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7" grpId="0" animBg="1"/>
      <p:bldP spid="273418" grpId="0" animBg="1"/>
      <p:bldP spid="273422" grpId="0" animBg="1"/>
      <p:bldP spid="12" grpId="0"/>
      <p:bldP spid="14" grpId="0"/>
      <p:bldP spid="17" grpId="0"/>
      <p:bldP spid="1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>
          <a:xfrm>
            <a:off x="0" y="3775392"/>
            <a:ext cx="9144000" cy="1588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0" y="2616200"/>
            <a:ext cx="9144000" cy="914400"/>
          </a:xfrm>
          <a:prstGeom prst="rect">
            <a:avLst/>
          </a:prstGeom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lin ang="720000" scaled="0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pperplate"/>
              </a:rPr>
              <a:t>Challenge</a:t>
            </a:r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pperplate"/>
              </a:rPr>
              <a:t> 5</a:t>
            </a:r>
            <a:endParaRPr lang="de-DE" sz="2800" dirty="0">
              <a:solidFill>
                <a:schemeClr val="tx1">
                  <a:lumMod val="75000"/>
                  <a:lumOff val="25000"/>
                </a:schemeClr>
              </a:solidFill>
              <a:latin typeface="Copperplate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609600" y="4292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 err="1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One-percenters</a:t>
            </a:r>
            <a:r>
              <a:rPr lang="de-DE" sz="4400" dirty="0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 vs. Order </a:t>
            </a:r>
            <a:r>
              <a:rPr lang="de-DE" sz="4400" dirty="0" err="1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unity</a:t>
            </a:r>
            <a:r>
              <a:rPr lang="de-DE" sz="4400" dirty="0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 </a:t>
            </a:r>
            <a:r>
              <a:rPr lang="de-DE" sz="4400" dirty="0" err="1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advocats</a:t>
            </a:r>
            <a:endParaRPr kumimoji="0" lang="de-DE" sz="4400" b="0" i="0" u="none" strike="noStrike" kern="1200" cap="none" spc="0" normalizeH="0" baseline="0" noProof="0" dirty="0" smtClean="0">
              <a:ln>
                <a:noFill/>
              </a:ln>
              <a:solidFill>
                <a:srgbClr val="0C9AFB"/>
              </a:solidFill>
              <a:effectLst/>
              <a:uLnTx/>
              <a:uFillTx/>
              <a:latin typeface="PT Sans Narrow"/>
              <a:ea typeface="+mj-ea"/>
              <a:cs typeface="+mj-cs"/>
            </a:endParaRPr>
          </a:p>
        </p:txBody>
      </p:sp>
      <p:pic>
        <p:nvPicPr>
          <p:cNvPr id="7" name="Bild 6" descr="quasinewton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387600"/>
          </a:xfrm>
          <a:prstGeom prst="rect">
            <a:avLst/>
          </a:prstGeom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0862"/>
          </a:xfrm>
        </p:spPr>
        <p:txBody>
          <a:bodyPr>
            <a:normAutofit/>
          </a:bodyPr>
          <a:lstStyle/>
          <a:p>
            <a:r>
              <a:rPr lang="de-DE" sz="2800" dirty="0" smtClean="0">
                <a:solidFill>
                  <a:srgbClr val="FF0000"/>
                </a:solidFill>
              </a:rPr>
              <a:t>DRAFT </a:t>
            </a:r>
            <a:r>
              <a:rPr lang="de-DE" sz="2800" dirty="0" err="1" smtClean="0">
                <a:solidFill>
                  <a:srgbClr val="FF0000"/>
                </a:solidFill>
              </a:rPr>
              <a:t>only</a:t>
            </a:r>
            <a:endParaRPr lang="de-DE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>
          <a:xfrm>
            <a:off x="0" y="3775392"/>
            <a:ext cx="9144000" cy="1588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el 1"/>
          <p:cNvSpPr txBox="1">
            <a:spLocks/>
          </p:cNvSpPr>
          <p:nvPr/>
        </p:nvSpPr>
        <p:spPr>
          <a:xfrm>
            <a:off x="12700" y="5105400"/>
            <a:ext cx="91313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5143" noProof="0" dirty="0" err="1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Metric</a:t>
            </a:r>
            <a:r>
              <a:rPr lang="de-DE" sz="5143" noProof="0" dirty="0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 </a:t>
            </a:r>
            <a:r>
              <a:rPr lang="de-DE" sz="5143" noProof="0" dirty="0" err="1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is</a:t>
            </a:r>
            <a:r>
              <a:rPr lang="de-DE" sz="5143" noProof="0" dirty="0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 </a:t>
            </a:r>
            <a:r>
              <a:rPr lang="de-DE" sz="5143" noProof="0" dirty="0" err="1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conformally</a:t>
            </a:r>
            <a:r>
              <a:rPr lang="de-DE" sz="5143" noProof="0" dirty="0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 </a:t>
            </a:r>
            <a:r>
              <a:rPr lang="de-DE" sz="5143" noProof="0" dirty="0" err="1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flat</a:t>
            </a:r>
            <a:r>
              <a:rPr lang="de-DE" sz="5143" noProof="0" dirty="0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    (</a:t>
            </a:r>
            <a:r>
              <a:rPr lang="de-DE" sz="5143" noProof="0" dirty="0" err="1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Cotton-York-Tensor</a:t>
            </a:r>
            <a:r>
              <a:rPr lang="de-DE" sz="5143" noProof="0" dirty="0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 </a:t>
            </a:r>
            <a:r>
              <a:rPr lang="de-DE" sz="5143" noProof="0" dirty="0" err="1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vanishes</a:t>
            </a:r>
            <a:r>
              <a:rPr lang="de-DE" sz="5143" noProof="0" dirty="0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4000" noProof="0" dirty="0" smtClean="0">
              <a:solidFill>
                <a:srgbClr val="0C9AFB"/>
              </a:solidFill>
              <a:latin typeface="PT Sans Narrow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5760" noProof="0" dirty="0" err="1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Extrinsic</a:t>
            </a:r>
            <a:r>
              <a:rPr lang="de-DE" sz="5760" noProof="0" dirty="0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 </a:t>
            </a:r>
            <a:r>
              <a:rPr lang="de-DE" sz="5760" noProof="0" dirty="0" err="1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Curvature</a:t>
            </a:r>
            <a:r>
              <a:rPr lang="de-DE" sz="5760" noProof="0" dirty="0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 </a:t>
            </a:r>
            <a:r>
              <a:rPr lang="de-DE" sz="5760" noProof="0" dirty="0" err="1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is</a:t>
            </a:r>
            <a:r>
              <a:rPr lang="de-DE" sz="5760" noProof="0" dirty="0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 </a:t>
            </a:r>
            <a:r>
              <a:rPr lang="de-DE" sz="5760" noProof="0" dirty="0" err="1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trace-free</a:t>
            </a:r>
            <a:endParaRPr kumimoji="0" lang="de-DE" sz="5760" b="0" i="0" u="none" strike="noStrike" kern="1200" cap="none" spc="0" normalizeH="0" baseline="0" noProof="0" dirty="0" smtClean="0">
              <a:ln>
                <a:noFill/>
              </a:ln>
              <a:solidFill>
                <a:srgbClr val="0C9AFB"/>
              </a:solidFill>
              <a:effectLst/>
              <a:uLnTx/>
              <a:uFillTx/>
              <a:latin typeface="PT Sans Narrow"/>
              <a:ea typeface="+mj-ea"/>
              <a:cs typeface="+mj-cs"/>
            </a:endParaRPr>
          </a:p>
        </p:txBody>
      </p:sp>
      <p:pic>
        <p:nvPicPr>
          <p:cNvPr id="9" name="Bild 8" descr="pn5.tiff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2800" y="4002088"/>
            <a:ext cx="7848600" cy="749300"/>
          </a:xfrm>
          <a:prstGeom prst="rect">
            <a:avLst/>
          </a:prstGeom>
        </p:spPr>
      </p:pic>
      <p:pic>
        <p:nvPicPr>
          <p:cNvPr id="13" name="Bild 12" descr="pn3.tiff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55700" y="2622550"/>
            <a:ext cx="7010400" cy="685800"/>
          </a:xfrm>
          <a:prstGeom prst="rect">
            <a:avLst/>
          </a:prstGeom>
        </p:spPr>
      </p:pic>
      <p:pic>
        <p:nvPicPr>
          <p:cNvPr id="15" name="Bild 14" descr="pn2.tiff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55700" y="1866900"/>
            <a:ext cx="7010400" cy="558800"/>
          </a:xfrm>
          <a:prstGeom prst="rect">
            <a:avLst/>
          </a:prstGeom>
        </p:spPr>
      </p:pic>
      <p:pic>
        <p:nvPicPr>
          <p:cNvPr id="17" name="Bild 16" descr="pn1.tiff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03500" y="1130300"/>
            <a:ext cx="3987800" cy="736600"/>
          </a:xfrm>
          <a:prstGeom prst="rect">
            <a:avLst/>
          </a:prstGeom>
        </p:spPr>
      </p:pic>
      <p:sp>
        <p:nvSpPr>
          <p:cNvPr id="18" name="Titel 1"/>
          <p:cNvSpPr txBox="1">
            <a:spLocks/>
          </p:cNvSpPr>
          <p:nvPr/>
        </p:nvSpPr>
        <p:spPr>
          <a:xfrm>
            <a:off x="609600" y="266700"/>
            <a:ext cx="8229600" cy="58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 err="1" smtClean="0">
                <a:solidFill>
                  <a:schemeClr val="bg1">
                    <a:lumMod val="75000"/>
                  </a:schemeClr>
                </a:solidFill>
                <a:latin typeface="Kannada Sangam MN"/>
                <a:ea typeface="+mj-ea"/>
                <a:cs typeface="+mj-cs"/>
              </a:rPr>
              <a:t>Quasi-Newtonian</a:t>
            </a:r>
            <a:r>
              <a:rPr lang="de-DE" sz="4400" dirty="0" smtClean="0">
                <a:solidFill>
                  <a:schemeClr val="bg1">
                    <a:lumMod val="75000"/>
                  </a:schemeClr>
                </a:solidFill>
                <a:latin typeface="Kannada Sangam MN"/>
                <a:ea typeface="+mj-ea"/>
                <a:cs typeface="+mj-cs"/>
              </a:rPr>
              <a:t> </a:t>
            </a:r>
            <a:r>
              <a:rPr lang="de-DE" sz="4400" dirty="0" err="1" smtClean="0">
                <a:solidFill>
                  <a:schemeClr val="bg1">
                    <a:lumMod val="75000"/>
                  </a:schemeClr>
                </a:solidFill>
                <a:latin typeface="Kannada Sangam MN"/>
                <a:ea typeface="+mj-ea"/>
                <a:cs typeface="+mj-cs"/>
              </a:rPr>
              <a:t>Metric</a:t>
            </a:r>
            <a:r>
              <a:rPr lang="de-DE" sz="4400" dirty="0" smtClean="0">
                <a:solidFill>
                  <a:schemeClr val="bg1">
                    <a:lumMod val="75000"/>
                  </a:schemeClr>
                </a:solidFill>
                <a:latin typeface="Kannada Sangam MN"/>
                <a:ea typeface="+mj-ea"/>
                <a:cs typeface="+mj-cs"/>
              </a:rPr>
              <a:t> Form</a:t>
            </a:r>
            <a:endParaRPr kumimoji="0" lang="de-DE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Kannada Sangam MN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arallelogramm 15"/>
          <p:cNvSpPr/>
          <p:nvPr/>
        </p:nvSpPr>
        <p:spPr bwMode="auto">
          <a:xfrm>
            <a:off x="-266700" y="1481612"/>
            <a:ext cx="5056022" cy="557212"/>
          </a:xfrm>
          <a:prstGeom prst="parallelogram">
            <a:avLst>
              <a:gd name="adj" fmla="val 114426"/>
            </a:avLst>
          </a:prstGeom>
          <a:solidFill>
            <a:srgbClr val="FF8907"/>
          </a:solidFill>
          <a:ln w="50800" cap="flat" cmpd="sng" algn="ctr">
            <a:noFill/>
            <a:prstDash val="dash"/>
            <a:round/>
            <a:headEnd type="none" w="med" len="med"/>
            <a:tailEnd type="none" w="med" len="med"/>
          </a:ln>
          <a:effectLst>
            <a:outerShdw blurRad="317500" dist="889000" dir="2700000" sx="115000" sy="115000" algn="tl" rotWithShape="0">
              <a:srgbClr val="C86400">
                <a:alpha val="43000"/>
              </a:srgbClr>
            </a:outerShdw>
          </a:effectLst>
          <a:scene3d>
            <a:camera prst="obliqueBottomLeft"/>
            <a:lightRig rig="threePt" dir="t"/>
          </a:scene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de-DE" sz="4400" b="1" i="1" u="none" strike="noStrike" cap="none" normalizeH="0" baseline="0">
              <a:ln>
                <a:noFill/>
              </a:ln>
              <a:solidFill>
                <a:srgbClr val="FCE222"/>
              </a:solidFill>
              <a:effectLst/>
              <a:latin typeface="Arial" charset="0"/>
              <a:ea typeface="MS Gothic" pitchFamily="49" charset="-128"/>
              <a:cs typeface="Arial" charset="0"/>
            </a:endParaRPr>
          </a:p>
        </p:txBody>
      </p:sp>
      <p:cxnSp>
        <p:nvCxnSpPr>
          <p:cNvPr id="4" name="Gerade Verbindung 3"/>
          <p:cNvCxnSpPr/>
          <p:nvPr/>
        </p:nvCxnSpPr>
        <p:spPr>
          <a:xfrm>
            <a:off x="25400" y="4291012"/>
            <a:ext cx="9144000" cy="1588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0" y="3073400"/>
            <a:ext cx="9169400" cy="914400"/>
          </a:xfrm>
          <a:prstGeom prst="rect">
            <a:avLst/>
          </a:prstGeom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lin ang="720000" scaled="0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pperplate"/>
              </a:rPr>
              <a:t>Challenge</a:t>
            </a:r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pperplate"/>
              </a:rPr>
              <a:t> 6 </a:t>
            </a:r>
            <a:endParaRPr lang="de-DE" sz="2800" dirty="0">
              <a:solidFill>
                <a:schemeClr val="tx1">
                  <a:lumMod val="75000"/>
                  <a:lumOff val="25000"/>
                </a:schemeClr>
              </a:solidFill>
              <a:latin typeface="Copperplate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609600" y="4292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 err="1" smtClean="0">
                <a:solidFill>
                  <a:srgbClr val="FF0000"/>
                </a:solidFill>
                <a:latin typeface="PT Sans Narrow"/>
                <a:ea typeface="+mj-ea"/>
                <a:cs typeface="+mj-cs"/>
              </a:rPr>
              <a:t>Almost-Collins-Wainwright-Theorem</a:t>
            </a:r>
            <a:r>
              <a:rPr lang="de-DE" sz="4400" dirty="0" smtClean="0">
                <a:solidFill>
                  <a:srgbClr val="FF0000"/>
                </a:solidFill>
                <a:latin typeface="PT Sans Narrow"/>
                <a:ea typeface="+mj-ea"/>
                <a:cs typeface="+mj-cs"/>
              </a:rPr>
              <a:t> ?</a:t>
            </a:r>
            <a:endParaRPr kumimoji="0" lang="de-DE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T Sans Narrow"/>
              <a:ea typeface="+mj-ea"/>
              <a:cs typeface="+mj-cs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57200" y="5410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400" noProof="0" dirty="0" err="1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Is</a:t>
            </a:r>
            <a:r>
              <a:rPr lang="de-DE" sz="4400" noProof="0" dirty="0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 </a:t>
            </a:r>
            <a:r>
              <a:rPr lang="de-DE" sz="4400" noProof="0" dirty="0" err="1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backreaction</a:t>
            </a:r>
            <a:r>
              <a:rPr lang="de-DE" sz="4400" noProof="0" dirty="0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 </a:t>
            </a:r>
            <a:r>
              <a:rPr lang="de-DE" sz="4400" noProof="0" dirty="0" err="1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is</a:t>
            </a:r>
            <a:r>
              <a:rPr lang="de-DE" sz="4400" noProof="0" dirty="0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 </a:t>
            </a:r>
            <a:r>
              <a:rPr lang="de-DE" sz="4400" noProof="0" dirty="0" err="1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found</a:t>
            </a:r>
            <a:r>
              <a:rPr lang="de-DE" sz="4400" noProof="0" dirty="0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 to </a:t>
            </a:r>
            <a:r>
              <a:rPr lang="de-DE" sz="4400" noProof="0" dirty="0" err="1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be</a:t>
            </a:r>
            <a:r>
              <a:rPr lang="de-DE" sz="4400" noProof="0" dirty="0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 a </a:t>
            </a:r>
            <a:r>
              <a:rPr lang="de-DE" sz="4400" noProof="0" dirty="0" err="1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one-percent</a:t>
            </a:r>
            <a:r>
              <a:rPr lang="de-DE" sz="4400" noProof="0" dirty="0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 </a:t>
            </a:r>
            <a:r>
              <a:rPr lang="de-DE" sz="4400" noProof="0" dirty="0" err="1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effect</a:t>
            </a:r>
            <a:r>
              <a:rPr lang="de-DE" sz="4400" noProof="0" dirty="0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j</a:t>
            </a:r>
            <a:r>
              <a:rPr kumimoji="0" lang="de-DE" sz="4400" b="0" i="0" u="none" strike="noStrike" kern="1200" cap="none" spc="0" normalizeH="0" baseline="0" dirty="0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ust</a:t>
            </a:r>
            <a:r>
              <a:rPr kumimoji="0" lang="de-DE" sz="4400" b="0" i="0" u="none" strike="noStrike" kern="1200" cap="none" spc="0" normalizeH="0" dirty="0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 </a:t>
            </a:r>
            <a:r>
              <a:rPr kumimoji="0" lang="de-DE" sz="4400" b="0" i="0" u="none" strike="noStrike" kern="1200" cap="none" spc="0" normalizeH="0" dirty="0" err="1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because</a:t>
            </a:r>
            <a:r>
              <a:rPr kumimoji="0" lang="de-DE" sz="4400" b="0" i="0" u="none" strike="noStrike" kern="1200" cap="none" spc="0" normalizeH="0" dirty="0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 </a:t>
            </a:r>
            <a:r>
              <a:rPr kumimoji="0" lang="de-DE" sz="4400" b="0" i="0" u="none" strike="noStrike" kern="1200" cap="none" spc="0" normalizeH="0" dirty="0" err="1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the</a:t>
            </a:r>
            <a:r>
              <a:rPr kumimoji="0" lang="de-DE" sz="4400" b="0" i="0" u="none" strike="noStrike" kern="1200" cap="none" spc="0" normalizeH="0" dirty="0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 </a:t>
            </a:r>
            <a:r>
              <a:rPr kumimoji="0" lang="de-DE" sz="4400" b="0" i="0" u="none" strike="noStrike" kern="1200" cap="none" spc="0" normalizeH="0" dirty="0" err="1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metric</a:t>
            </a:r>
            <a:r>
              <a:rPr kumimoji="0" lang="de-DE" sz="4400" b="0" i="0" u="none" strike="noStrike" kern="1200" cap="none" spc="0" normalizeH="0" dirty="0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 </a:t>
            </a:r>
            <a:r>
              <a:rPr kumimoji="0" lang="de-DE" sz="4400" b="0" i="0" u="none" strike="noStrike" kern="1200" cap="none" spc="0" normalizeH="0" dirty="0" err="1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is</a:t>
            </a:r>
            <a:r>
              <a:rPr kumimoji="0" lang="de-DE" sz="4400" b="0" i="0" u="none" strike="noStrike" kern="1200" cap="none" spc="0" normalizeH="0" dirty="0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 ``</a:t>
            </a:r>
            <a:r>
              <a:rPr kumimoji="0" lang="de-DE" sz="4400" b="0" i="0" u="none" strike="noStrike" kern="1200" cap="none" spc="0" normalizeH="0" dirty="0" err="1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almost</a:t>
            </a:r>
            <a:r>
              <a:rPr kumimoji="0" lang="de-DE" sz="4400" b="0" i="0" u="none" strike="noStrike" kern="1200" cap="none" spc="0" normalizeH="0" dirty="0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 </a:t>
            </a:r>
            <a:r>
              <a:rPr kumimoji="0" lang="de-DE" sz="4400" b="0" i="0" u="none" strike="noStrike" kern="1200" cap="none" spc="0" normalizeH="0" dirty="0" err="1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homogeneous</a:t>
            </a:r>
            <a:r>
              <a:rPr kumimoji="0" lang="de-DE" sz="4400" b="0" i="0" u="none" strike="noStrike" kern="1200" cap="none" spc="0" normalizeH="0" dirty="0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‘‘ ?</a:t>
            </a:r>
            <a:endParaRPr kumimoji="0" lang="de-DE" sz="4400" b="0" i="0" u="none" strike="noStrike" kern="1200" cap="none" spc="0" normalizeH="0" baseline="0" noProof="0" dirty="0" smtClean="0">
              <a:ln>
                <a:noFill/>
              </a:ln>
              <a:solidFill>
                <a:srgbClr val="0C9AFB"/>
              </a:solidFill>
              <a:effectLst/>
              <a:uLnTx/>
              <a:uFillTx/>
              <a:latin typeface="PT Sans Narrow"/>
              <a:ea typeface="+mj-ea"/>
              <a:cs typeface="+mj-cs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789322" y="391180"/>
            <a:ext cx="4354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>
                <a:solidFill>
                  <a:srgbClr val="FF0000"/>
                </a:solidFill>
              </a:rPr>
              <a:t>Collins-Wainwright-Theorem</a:t>
            </a:r>
            <a:endParaRPr lang="de-DE" sz="2800" dirty="0">
              <a:solidFill>
                <a:srgbClr val="FF0000"/>
              </a:solidFill>
            </a:endParaRPr>
          </a:p>
        </p:txBody>
      </p:sp>
      <p:pic>
        <p:nvPicPr>
          <p:cNvPr id="8" name="Bild 7" descr="pn4.tiff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2514600"/>
            <a:ext cx="2781300" cy="55880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960522" y="2514600"/>
            <a:ext cx="40479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i="1" dirty="0" err="1" smtClean="0">
                <a:solidFill>
                  <a:schemeClr val="bg2"/>
                </a:solidFill>
              </a:rPr>
              <a:t>Ishibashi</a:t>
            </a:r>
            <a:r>
              <a:rPr lang="de-DE" sz="2800" i="1" dirty="0" smtClean="0">
                <a:solidFill>
                  <a:schemeClr val="bg2"/>
                </a:solidFill>
              </a:rPr>
              <a:t> and Wald (2006)</a:t>
            </a:r>
            <a:endParaRPr lang="de-DE" sz="2800" i="1" dirty="0">
              <a:solidFill>
                <a:schemeClr val="bg2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791258" y="914400"/>
            <a:ext cx="43527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i="1" dirty="0" err="1" smtClean="0">
                <a:solidFill>
                  <a:schemeClr val="bg2"/>
                </a:solidFill>
              </a:rPr>
              <a:t>Trümper</a:t>
            </a:r>
            <a:r>
              <a:rPr lang="de-DE" sz="2800" i="1" dirty="0" smtClean="0">
                <a:solidFill>
                  <a:schemeClr val="bg2"/>
                </a:solidFill>
              </a:rPr>
              <a:t> (1968):</a:t>
            </a:r>
          </a:p>
          <a:p>
            <a:r>
              <a:rPr lang="de-DE" sz="2400" i="1" dirty="0" err="1" smtClean="0">
                <a:solidFill>
                  <a:schemeClr val="bg2"/>
                </a:solidFill>
              </a:rPr>
              <a:t>zero</a:t>
            </a:r>
            <a:r>
              <a:rPr lang="de-DE" sz="2400" i="1" dirty="0" smtClean="0">
                <a:solidFill>
                  <a:schemeClr val="bg2"/>
                </a:solidFill>
              </a:rPr>
              <a:t> </a:t>
            </a:r>
            <a:r>
              <a:rPr lang="de-DE" sz="2400" i="1" dirty="0" err="1" smtClean="0">
                <a:solidFill>
                  <a:schemeClr val="bg2"/>
                </a:solidFill>
              </a:rPr>
              <a:t>shear</a:t>
            </a:r>
            <a:r>
              <a:rPr lang="de-DE" sz="2400" i="1" dirty="0" smtClean="0">
                <a:solidFill>
                  <a:schemeClr val="bg2"/>
                </a:solidFill>
              </a:rPr>
              <a:t>                </a:t>
            </a:r>
            <a:r>
              <a:rPr lang="de-DE" sz="2400" i="1" dirty="0" err="1" smtClean="0">
                <a:solidFill>
                  <a:schemeClr val="bg2"/>
                </a:solidFill>
              </a:rPr>
              <a:t>homogeneou</a:t>
            </a:r>
            <a:r>
              <a:rPr lang="de-DE" sz="2800" i="1" dirty="0" err="1">
                <a:solidFill>
                  <a:schemeClr val="bg2"/>
                </a:solidFill>
              </a:rPr>
              <a:t>s</a:t>
            </a:r>
            <a:r>
              <a:rPr lang="de-DE" sz="2800" i="1" dirty="0" smtClean="0">
                <a:solidFill>
                  <a:schemeClr val="bg2"/>
                </a:solidFill>
              </a:rPr>
              <a:t>    </a:t>
            </a:r>
            <a:endParaRPr lang="de-DE" sz="2800" i="1" dirty="0">
              <a:solidFill>
                <a:schemeClr val="bg2"/>
              </a:solidFill>
            </a:endParaRPr>
          </a:p>
        </p:txBody>
      </p:sp>
      <p:pic>
        <p:nvPicPr>
          <p:cNvPr id="13" name="Bild 12" descr="partitioning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6350"/>
            <a:ext cx="4597399" cy="2586970"/>
          </a:xfrm>
          <a:prstGeom prst="rect">
            <a:avLst/>
          </a:prstGeom>
          <a:scene3d>
            <a:camera prst="obliqueTopLeft">
              <a:rot lat="3162196" lon="20800096" rev="21076209"/>
            </a:camera>
            <a:lightRig rig="threePt" dir="t"/>
          </a:scene3d>
        </p:spPr>
      </p:pic>
      <p:sp>
        <p:nvSpPr>
          <p:cNvPr id="14" name="Pfeil nach rechts 13"/>
          <p:cNvSpPr/>
          <p:nvPr/>
        </p:nvSpPr>
        <p:spPr>
          <a:xfrm flipV="1">
            <a:off x="6258655" y="1524000"/>
            <a:ext cx="978408" cy="23621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Line 21"/>
          <p:cNvSpPr>
            <a:spLocks noChangeShapeType="1"/>
          </p:cNvSpPr>
          <p:nvPr/>
        </p:nvSpPr>
        <p:spPr bwMode="auto">
          <a:xfrm>
            <a:off x="2006600" y="0"/>
            <a:ext cx="252578" cy="1365250"/>
          </a:xfrm>
          <a:prstGeom prst="line">
            <a:avLst/>
          </a:prstGeom>
          <a:noFill/>
          <a:ln w="57150">
            <a:solidFill>
              <a:srgbClr val="47FF29"/>
            </a:solidFill>
            <a:round/>
            <a:headEnd type="triangle"/>
            <a:tailEnd type="none" w="med" len="med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square"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8" name="Line 21"/>
          <p:cNvSpPr>
            <a:spLocks noChangeShapeType="1"/>
          </p:cNvSpPr>
          <p:nvPr/>
        </p:nvSpPr>
        <p:spPr bwMode="auto">
          <a:xfrm>
            <a:off x="2259178" y="1"/>
            <a:ext cx="0" cy="1365250"/>
          </a:xfrm>
          <a:prstGeom prst="line">
            <a:avLst/>
          </a:prstGeom>
          <a:noFill/>
          <a:ln w="57150">
            <a:solidFill>
              <a:srgbClr val="FF8907"/>
            </a:solidFill>
            <a:round/>
            <a:headEnd type="triangle"/>
            <a:tailEnd type="none" w="med" len="med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square"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5" name="Textfeld 14"/>
          <p:cNvSpPr txBox="1"/>
          <p:nvPr/>
        </p:nvSpPr>
        <p:spPr>
          <a:xfrm>
            <a:off x="2259178" y="160347"/>
            <a:ext cx="34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FF8000"/>
                </a:solidFill>
              </a:rPr>
              <a:t>n</a:t>
            </a:r>
            <a:endParaRPr lang="de-DE" sz="2400" dirty="0">
              <a:solidFill>
                <a:srgbClr val="FF800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660231" y="160347"/>
            <a:ext cx="346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FF00"/>
                </a:solidFill>
              </a:rPr>
              <a:t>u</a:t>
            </a:r>
            <a:endParaRPr lang="de-DE" sz="2400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" grpId="0"/>
      <p:bldP spid="18" grpId="0" animBg="1"/>
      <p:bldP spid="15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>
          <a:xfrm>
            <a:off x="0" y="1701800"/>
            <a:ext cx="84201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   </a:t>
            </a: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Curvature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 </a:t>
            </a: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is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 </a:t>
            </a: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key</a:t>
            </a:r>
            <a:endParaRPr kumimoji="0" lang="de-DE" sz="4400" b="0" i="0" u="none" strike="noStrike" kern="1200" cap="none" spc="0" normalizeH="0" baseline="0" noProof="0" dirty="0" smtClean="0">
              <a:ln>
                <a:noFill/>
              </a:ln>
              <a:solidFill>
                <a:srgbClr val="0C9AFB"/>
              </a:solidFill>
              <a:effectLst/>
              <a:uLnTx/>
              <a:uFillTx/>
              <a:latin typeface="PT Sans Narrow"/>
              <a:ea typeface="+mj-ea"/>
              <a:cs typeface="+mj-cs"/>
            </a:endParaRP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609600" y="266700"/>
            <a:ext cx="8229600" cy="1041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Kannada Sangam MN"/>
                <a:ea typeface="+mj-ea"/>
                <a:cs typeface="+mj-cs"/>
              </a:rPr>
              <a:t>Challenges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Kannada Sangam MN"/>
                <a:ea typeface="+mj-ea"/>
                <a:cs typeface="+mj-cs"/>
              </a:rPr>
              <a:t> </a:t>
            </a: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Kannada Sangam MN"/>
                <a:ea typeface="+mj-ea"/>
                <a:cs typeface="+mj-cs"/>
              </a:rPr>
              <a:t>for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Kannada Sangam MN"/>
                <a:ea typeface="+mj-ea"/>
                <a:cs typeface="+mj-cs"/>
              </a:rPr>
              <a:t> </a:t>
            </a: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Kannada Sangam MN"/>
                <a:ea typeface="+mj-ea"/>
                <a:cs typeface="+mj-cs"/>
              </a:rPr>
              <a:t>this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Kannada Sangam MN"/>
                <a:ea typeface="+mj-ea"/>
                <a:cs typeface="+mj-cs"/>
              </a:rPr>
              <a:t> Workshop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0" y="2578100"/>
            <a:ext cx="838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   </a:t>
            </a: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Curvature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 </a:t>
            </a: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evolution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 </a:t>
            </a: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is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 </a:t>
            </a: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key</a:t>
            </a:r>
            <a:endParaRPr kumimoji="0" lang="de-DE" sz="4400" b="0" i="0" u="none" strike="noStrike" kern="1200" cap="none" spc="0" normalizeH="0" baseline="0" noProof="0" dirty="0" smtClean="0">
              <a:ln>
                <a:noFill/>
              </a:ln>
              <a:solidFill>
                <a:srgbClr val="0C9AFB"/>
              </a:solidFill>
              <a:effectLst/>
              <a:uLnTx/>
              <a:uFillTx/>
              <a:latin typeface="PT Sans Narrow"/>
              <a:ea typeface="+mj-ea"/>
              <a:cs typeface="+mj-cs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5181600" y="390576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de-DE" dirty="0" smtClean="0">
                <a:solidFill>
                  <a:srgbClr val="FF0000"/>
                </a:solidFill>
                <a:latin typeface="PT Sans Narrow"/>
              </a:rPr>
              <a:t>Background </a:t>
            </a:r>
            <a:r>
              <a:rPr lang="de-DE" dirty="0" err="1" smtClean="0">
                <a:solidFill>
                  <a:srgbClr val="FF0000"/>
                </a:solidFill>
                <a:latin typeface="PT Sans Narrow"/>
              </a:rPr>
              <a:t>evolution</a:t>
            </a:r>
            <a:r>
              <a:rPr lang="de-DE" dirty="0" smtClean="0">
                <a:solidFill>
                  <a:srgbClr val="0C9AFB"/>
                </a:solidFill>
                <a:latin typeface="PT Sans Narrow"/>
              </a:rPr>
              <a:t> /</a:t>
            </a:r>
            <a:r>
              <a:rPr lang="de-DE" dirty="0" smtClean="0">
                <a:solidFill>
                  <a:srgbClr val="FF0000"/>
                </a:solidFill>
                <a:latin typeface="PT Sans Narrow"/>
              </a:rPr>
              <a:t> </a:t>
            </a:r>
            <a:r>
              <a:rPr lang="de-DE" dirty="0" err="1" smtClean="0">
                <a:solidFill>
                  <a:srgbClr val="0C9AFB"/>
                </a:solidFill>
                <a:latin typeface="PT Sans Narrow"/>
              </a:rPr>
              <a:t>Fixed</a:t>
            </a:r>
            <a:r>
              <a:rPr lang="de-DE" dirty="0" smtClean="0">
                <a:solidFill>
                  <a:srgbClr val="0C9AFB"/>
                </a:solidFill>
                <a:latin typeface="PT Sans Narrow"/>
              </a:rPr>
              <a:t> Background </a:t>
            </a:r>
            <a:endParaRPr lang="de-DE" dirty="0">
              <a:solidFill>
                <a:srgbClr val="0C9AFB"/>
              </a:solidFill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0" y="4367431"/>
            <a:ext cx="8382000" cy="953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   </a:t>
            </a: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Curvature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 </a:t>
            </a: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is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 </a:t>
            </a: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non-perturbative</a:t>
            </a:r>
            <a:endParaRPr kumimoji="0" lang="de-DE" sz="4400" b="0" i="0" u="none" strike="noStrike" kern="1200" cap="none" spc="0" normalizeH="0" baseline="0" noProof="0" dirty="0" smtClean="0">
              <a:ln>
                <a:noFill/>
              </a:ln>
              <a:solidFill>
                <a:srgbClr val="0C9AFB"/>
              </a:solidFill>
              <a:effectLst/>
              <a:uLnTx/>
              <a:uFillTx/>
              <a:latin typeface="PT Sans Narrow"/>
              <a:ea typeface="+mj-ea"/>
              <a:cs typeface="+mj-cs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0" y="3429000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   </a:t>
            </a: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Curvature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 </a:t>
            </a: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is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 </a:t>
            </a: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not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 </a:t>
            </a: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conserved</a:t>
            </a:r>
            <a:endParaRPr kumimoji="0" lang="de-DE" sz="4400" b="0" i="0" u="none" strike="noStrike" kern="1200" cap="none" spc="0" normalizeH="0" baseline="0" noProof="0" dirty="0" smtClean="0">
              <a:ln>
                <a:noFill/>
              </a:ln>
              <a:solidFill>
                <a:srgbClr val="0C9AFB"/>
              </a:solidFill>
              <a:effectLst/>
              <a:uLnTx/>
              <a:uFillTx/>
              <a:latin typeface="PT Sans Narrow"/>
              <a:ea typeface="+mj-ea"/>
              <a:cs typeface="+mj-cs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5372100" y="451983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de-DE" dirty="0" err="1" smtClean="0">
                <a:solidFill>
                  <a:srgbClr val="FF0000"/>
                </a:solidFill>
                <a:latin typeface="PT Sans Narrow"/>
              </a:rPr>
              <a:t>Non-applicability</a:t>
            </a:r>
            <a:r>
              <a:rPr lang="de-DE" dirty="0" smtClean="0">
                <a:solidFill>
                  <a:srgbClr val="FF0000"/>
                </a:solidFill>
                <a:latin typeface="PT Sans Narrow"/>
              </a:rPr>
              <a:t> of </a:t>
            </a:r>
          </a:p>
          <a:p>
            <a:pPr lvl="0" algn="ctr">
              <a:spcBef>
                <a:spcPct val="0"/>
              </a:spcBef>
              <a:defRPr/>
            </a:pPr>
            <a:r>
              <a:rPr lang="de-DE" dirty="0" err="1" smtClean="0">
                <a:solidFill>
                  <a:srgbClr val="0C9AFB"/>
                </a:solidFill>
                <a:latin typeface="PT Sans Narrow"/>
              </a:rPr>
              <a:t>quasi-Newtonian</a:t>
            </a:r>
            <a:r>
              <a:rPr lang="de-DE" dirty="0" smtClean="0">
                <a:solidFill>
                  <a:srgbClr val="0C9AFB"/>
                </a:solidFill>
                <a:latin typeface="PT Sans Narrow"/>
              </a:rPr>
              <a:t> </a:t>
            </a:r>
            <a:r>
              <a:rPr lang="de-DE" dirty="0" err="1" smtClean="0">
                <a:solidFill>
                  <a:srgbClr val="0C9AFB"/>
                </a:solidFill>
                <a:latin typeface="PT Sans Narrow"/>
              </a:rPr>
              <a:t>metric</a:t>
            </a:r>
            <a:r>
              <a:rPr lang="de-DE" dirty="0" smtClean="0">
                <a:solidFill>
                  <a:srgbClr val="0C9AFB"/>
                </a:solidFill>
                <a:latin typeface="PT Sans Narrow"/>
              </a:rPr>
              <a:t> </a:t>
            </a:r>
            <a:r>
              <a:rPr lang="de-DE" dirty="0" err="1" smtClean="0">
                <a:solidFill>
                  <a:srgbClr val="0C9AFB"/>
                </a:solidFill>
                <a:latin typeface="PT Sans Narrow"/>
              </a:rPr>
              <a:t>forms</a:t>
            </a:r>
            <a:endParaRPr lang="de-DE" dirty="0" smtClean="0">
              <a:solidFill>
                <a:srgbClr val="0C9AFB"/>
              </a:solidFill>
              <a:latin typeface="PT Sans Narrow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de-DE" dirty="0" smtClean="0">
                <a:solidFill>
                  <a:srgbClr val="FF0000"/>
                </a:solidFill>
                <a:latin typeface="PT Sans Narrow"/>
              </a:rPr>
              <a:t> </a:t>
            </a:r>
            <a:endParaRPr lang="de-DE" dirty="0"/>
          </a:p>
        </p:txBody>
      </p:sp>
      <p:sp>
        <p:nvSpPr>
          <p:cNvPr id="15" name="Rechteck 14"/>
          <p:cNvSpPr/>
          <p:nvPr/>
        </p:nvSpPr>
        <p:spPr>
          <a:xfrm>
            <a:off x="5181600" y="2844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de-DE" dirty="0" smtClean="0">
                <a:solidFill>
                  <a:srgbClr val="FF0000"/>
                </a:solidFill>
                <a:latin typeface="PT Sans Narrow"/>
              </a:rPr>
              <a:t>Negative</a:t>
            </a:r>
            <a:r>
              <a:rPr lang="de-DE" dirty="0" smtClean="0">
                <a:solidFill>
                  <a:srgbClr val="0C9AFB"/>
                </a:solidFill>
                <a:latin typeface="PT Sans Narrow"/>
              </a:rPr>
              <a:t> </a:t>
            </a:r>
            <a:r>
              <a:rPr lang="de-DE" dirty="0" err="1" smtClean="0">
                <a:solidFill>
                  <a:srgbClr val="0C9AFB"/>
                </a:solidFill>
                <a:latin typeface="PT Sans Narrow"/>
              </a:rPr>
              <a:t>average</a:t>
            </a:r>
            <a:r>
              <a:rPr lang="de-DE" dirty="0" smtClean="0">
                <a:solidFill>
                  <a:srgbClr val="0C9AFB"/>
                </a:solidFill>
                <a:latin typeface="PT Sans Narrow"/>
              </a:rPr>
              <a:t> </a:t>
            </a:r>
            <a:r>
              <a:rPr lang="de-DE" dirty="0" err="1" smtClean="0">
                <a:solidFill>
                  <a:srgbClr val="0C9AFB"/>
                </a:solidFill>
                <a:latin typeface="PT Sans Narrow"/>
              </a:rPr>
              <a:t>curvature</a:t>
            </a:r>
            <a:endParaRPr lang="de-DE" dirty="0" smtClean="0">
              <a:solidFill>
                <a:srgbClr val="0C9AFB"/>
              </a:solidFill>
              <a:latin typeface="PT Sans Narrow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de-DE" dirty="0" err="1" smtClean="0">
                <a:solidFill>
                  <a:srgbClr val="0C9AFB"/>
                </a:solidFill>
                <a:latin typeface="PT Sans Narrow"/>
              </a:rPr>
              <a:t>for</a:t>
            </a:r>
            <a:r>
              <a:rPr lang="de-DE" dirty="0" smtClean="0">
                <a:solidFill>
                  <a:srgbClr val="0C9AFB"/>
                </a:solidFill>
                <a:latin typeface="PT Sans Narrow"/>
              </a:rPr>
              <a:t> a </a:t>
            </a:r>
            <a:r>
              <a:rPr lang="de-DE" dirty="0" err="1" smtClean="0">
                <a:solidFill>
                  <a:srgbClr val="FF0000"/>
                </a:solidFill>
                <a:latin typeface="PT Sans Narrow"/>
              </a:rPr>
              <a:t>void-dominated</a:t>
            </a:r>
            <a:r>
              <a:rPr lang="de-DE" dirty="0" smtClean="0">
                <a:solidFill>
                  <a:srgbClr val="FF0000"/>
                </a:solidFill>
                <a:latin typeface="PT Sans Narrow"/>
              </a:rPr>
              <a:t>  </a:t>
            </a:r>
            <a:r>
              <a:rPr lang="de-DE" dirty="0" err="1" smtClean="0">
                <a:solidFill>
                  <a:srgbClr val="FF0000"/>
                </a:solidFill>
                <a:latin typeface="PT Sans Narrow"/>
              </a:rPr>
              <a:t>Universe</a:t>
            </a:r>
            <a:r>
              <a:rPr lang="de-DE" dirty="0" smtClean="0">
                <a:solidFill>
                  <a:srgbClr val="FF0000"/>
                </a:solidFill>
                <a:latin typeface="PT Sans Narrow"/>
              </a:rPr>
              <a:t> </a:t>
            </a:r>
            <a:endParaRPr lang="de-DE" dirty="0"/>
          </a:p>
        </p:txBody>
      </p:sp>
      <p:sp>
        <p:nvSpPr>
          <p:cNvPr id="16" name="Rechteck 15"/>
          <p:cNvSpPr/>
          <p:nvPr/>
        </p:nvSpPr>
        <p:spPr>
          <a:xfrm>
            <a:off x="4572000" y="19317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de-DE" dirty="0" smtClean="0">
                <a:solidFill>
                  <a:srgbClr val="FF0000"/>
                </a:solidFill>
                <a:latin typeface="PT Sans Narrow"/>
              </a:rPr>
              <a:t>Second </a:t>
            </a:r>
            <a:r>
              <a:rPr lang="de-DE" dirty="0" err="1" smtClean="0">
                <a:solidFill>
                  <a:srgbClr val="FF0000"/>
                </a:solidFill>
                <a:latin typeface="PT Sans Narrow"/>
              </a:rPr>
              <a:t>derivatives</a:t>
            </a:r>
            <a:r>
              <a:rPr lang="de-DE" dirty="0" smtClean="0">
                <a:solidFill>
                  <a:srgbClr val="FF0000"/>
                </a:solidFill>
                <a:latin typeface="PT Sans Narrow"/>
              </a:rPr>
              <a:t> of </a:t>
            </a:r>
            <a:r>
              <a:rPr lang="de-DE" dirty="0" err="1" smtClean="0">
                <a:solidFill>
                  <a:srgbClr val="FF0000"/>
                </a:solidFill>
                <a:latin typeface="PT Sans Narrow"/>
              </a:rPr>
              <a:t>the</a:t>
            </a:r>
            <a:r>
              <a:rPr lang="de-DE" dirty="0" smtClean="0">
                <a:solidFill>
                  <a:srgbClr val="FF0000"/>
                </a:solidFill>
                <a:latin typeface="PT Sans Narrow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PT Sans Narrow"/>
              </a:rPr>
              <a:t>metric</a:t>
            </a:r>
            <a:r>
              <a:rPr lang="de-DE" dirty="0" smtClean="0">
                <a:solidFill>
                  <a:srgbClr val="FF0000"/>
                </a:solidFill>
                <a:latin typeface="PT Sans Narrow"/>
              </a:rPr>
              <a:t> </a:t>
            </a:r>
            <a:r>
              <a:rPr lang="de-DE" dirty="0" err="1" smtClean="0">
                <a:solidFill>
                  <a:srgbClr val="FF0000"/>
                </a:solidFill>
                <a:latin typeface="PT Sans Narrow"/>
              </a:rPr>
              <a:t>are</a:t>
            </a:r>
            <a:r>
              <a:rPr lang="de-DE" dirty="0" smtClean="0">
                <a:solidFill>
                  <a:srgbClr val="FF0000"/>
                </a:solidFill>
                <a:latin typeface="PT Sans Narrow"/>
              </a:rPr>
              <a:t> of order 1</a:t>
            </a:r>
            <a:r>
              <a:rPr lang="de-DE" dirty="0" smtClean="0">
                <a:solidFill>
                  <a:srgbClr val="0C9AFB"/>
                </a:solidFill>
                <a:latin typeface="PT Sans Narrow"/>
              </a:rPr>
              <a:t> </a:t>
            </a:r>
          </a:p>
          <a:p>
            <a:pPr lvl="0" algn="ctr">
              <a:spcBef>
                <a:spcPct val="0"/>
              </a:spcBef>
              <a:defRPr/>
            </a:pPr>
            <a:r>
              <a:rPr lang="de-DE" dirty="0" err="1" smtClean="0">
                <a:solidFill>
                  <a:srgbClr val="0C9AFB"/>
                </a:solidFill>
                <a:latin typeface="PT Sans Narrow"/>
              </a:rPr>
              <a:t>average</a:t>
            </a:r>
            <a:r>
              <a:rPr lang="de-DE" dirty="0" smtClean="0">
                <a:solidFill>
                  <a:srgbClr val="0C9AFB"/>
                </a:solidFill>
                <a:latin typeface="PT Sans Narrow"/>
              </a:rPr>
              <a:t> </a:t>
            </a:r>
            <a:r>
              <a:rPr lang="de-DE" dirty="0" err="1" smtClean="0">
                <a:solidFill>
                  <a:srgbClr val="0C9AFB"/>
                </a:solidFill>
                <a:latin typeface="PT Sans Narrow"/>
              </a:rPr>
              <a:t>curvature</a:t>
            </a:r>
            <a:r>
              <a:rPr lang="de-DE" dirty="0" smtClean="0">
                <a:solidFill>
                  <a:srgbClr val="0C9AFB"/>
                </a:solidFill>
                <a:latin typeface="PT Sans Narrow"/>
              </a:rPr>
              <a:t> </a:t>
            </a:r>
            <a:r>
              <a:rPr lang="de-DE" dirty="0" err="1" smtClean="0">
                <a:solidFill>
                  <a:srgbClr val="0C9AFB"/>
                </a:solidFill>
                <a:latin typeface="PT Sans Narrow"/>
              </a:rPr>
              <a:t>matters</a:t>
            </a:r>
            <a:r>
              <a:rPr lang="de-DE" dirty="0" smtClean="0">
                <a:solidFill>
                  <a:srgbClr val="FF0000"/>
                </a:solidFill>
                <a:latin typeface="PT Sans Narrow"/>
              </a:rPr>
              <a:t> </a:t>
            </a:r>
            <a:endParaRPr lang="de-DE" dirty="0"/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1422400" y="5321300"/>
            <a:ext cx="6959600" cy="953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   Re-Interpretation</a:t>
            </a:r>
            <a:r>
              <a:rPr kumimoji="0" lang="de-DE" sz="4400" b="0" i="0" u="none" strike="noStrike" kern="1200" cap="none" spc="0" normalizeH="0" noProof="0" dirty="0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 of </a:t>
            </a:r>
            <a:r>
              <a:rPr kumimoji="0" lang="de-DE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Observations</a:t>
            </a:r>
            <a:r>
              <a:rPr kumimoji="0" lang="de-DE" sz="4400" b="0" i="0" u="none" strike="noStrike" kern="1200" cap="none" spc="0" normalizeH="0" noProof="0" dirty="0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 !</a:t>
            </a:r>
            <a:endParaRPr kumimoji="0" lang="de-DE" sz="4400" b="0" i="0" u="none" strike="noStrike" kern="1200" cap="none" spc="0" normalizeH="0" baseline="0" noProof="0" dirty="0" smtClean="0">
              <a:ln>
                <a:noFill/>
              </a:ln>
              <a:solidFill>
                <a:srgbClr val="0C9AFB"/>
              </a:solidFill>
              <a:effectLst/>
              <a:uLnTx/>
              <a:uFillTx/>
              <a:latin typeface="PT Sans Narrow"/>
              <a:ea typeface="+mj-ea"/>
              <a:cs typeface="+mj-cs"/>
            </a:endParaRPr>
          </a:p>
        </p:txBody>
      </p:sp>
      <p:cxnSp>
        <p:nvCxnSpPr>
          <p:cNvPr id="18" name="Gerade Verbindung 17"/>
          <p:cNvCxnSpPr/>
          <p:nvPr/>
        </p:nvCxnSpPr>
        <p:spPr>
          <a:xfrm>
            <a:off x="0" y="1417638"/>
            <a:ext cx="9144000" cy="1588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20170626_2242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895350"/>
            <a:ext cx="8750300" cy="4857750"/>
          </a:xfrm>
          <a:prstGeom prst="rect">
            <a:avLst/>
          </a:prstGeom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601974" y="5816600"/>
            <a:ext cx="8229600" cy="1041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6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Jazz LET"/>
                <a:ea typeface="+mj-ea"/>
                <a:cs typeface="+mj-cs"/>
              </a:rPr>
              <a:t>... </a:t>
            </a:r>
            <a:r>
              <a:rPr lang="de-DE" sz="3600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Jazz LET"/>
                <a:ea typeface="+mj-ea"/>
                <a:cs typeface="+mj-cs"/>
              </a:rPr>
              <a:t>if</a:t>
            </a:r>
            <a:r>
              <a:rPr lang="de-DE" sz="36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Jazz LET"/>
                <a:ea typeface="+mj-ea"/>
                <a:cs typeface="+mj-cs"/>
              </a:rPr>
              <a:t> </a:t>
            </a:r>
            <a:r>
              <a:rPr lang="de-DE" sz="3600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Jazz LET"/>
                <a:ea typeface="+mj-ea"/>
                <a:cs typeface="+mj-cs"/>
              </a:rPr>
              <a:t>you</a:t>
            </a:r>
            <a:r>
              <a:rPr lang="de-DE" sz="36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Jazz LET"/>
                <a:ea typeface="+mj-ea"/>
                <a:cs typeface="+mj-cs"/>
              </a:rPr>
              <a:t> </a:t>
            </a:r>
            <a:r>
              <a:rPr lang="de-DE" sz="3600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Jazz LET"/>
                <a:ea typeface="+mj-ea"/>
                <a:cs typeface="+mj-cs"/>
              </a:rPr>
              <a:t>want</a:t>
            </a:r>
            <a:r>
              <a:rPr lang="de-DE" sz="3600" i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Jazz LET"/>
                <a:ea typeface="+mj-ea"/>
                <a:cs typeface="+mj-cs"/>
              </a:rPr>
              <a:t> to find good </a:t>
            </a:r>
            <a:r>
              <a:rPr lang="de-DE" sz="3600" i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Jazz LET"/>
                <a:ea typeface="+mj-ea"/>
                <a:cs typeface="+mj-cs"/>
              </a:rPr>
              <a:t>bars</a:t>
            </a:r>
            <a:endParaRPr kumimoji="0" lang="de-DE" sz="3600" i="1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60000"/>
                  <a:lumOff val="40000"/>
                </a:schemeClr>
              </a:solidFill>
              <a:effectLst/>
              <a:uLnTx/>
              <a:uFillTx/>
              <a:latin typeface="Jazz LE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concept cloud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100"/>
            <a:ext cx="9144000" cy="62611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feld 20"/>
          <p:cNvSpPr txBox="1"/>
          <p:nvPr/>
        </p:nvSpPr>
        <p:spPr>
          <a:xfrm>
            <a:off x="3327627" y="6070600"/>
            <a:ext cx="2218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</a:rPr>
              <a:t>Green and Wald 2013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082593" y="5219700"/>
            <a:ext cx="2463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>
                <a:solidFill>
                  <a:srgbClr val="FF0000"/>
                </a:solidFill>
              </a:rPr>
              <a:t>Ishibashi</a:t>
            </a:r>
            <a:r>
              <a:rPr lang="de-DE" dirty="0" smtClean="0">
                <a:solidFill>
                  <a:srgbClr val="FF0000"/>
                </a:solidFill>
              </a:rPr>
              <a:t> and Wald 2006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387600"/>
            <a:ext cx="8229600" cy="1143000"/>
          </a:xfrm>
        </p:spPr>
        <p:txBody>
          <a:bodyPr/>
          <a:lstStyle/>
          <a:p>
            <a:r>
              <a:rPr lang="de-DE" dirty="0" err="1" smtClean="0">
                <a:solidFill>
                  <a:srgbClr val="0C9AFB"/>
                </a:solidFill>
                <a:latin typeface="PT Sans Narrow"/>
              </a:rPr>
              <a:t>Curvature</a:t>
            </a:r>
            <a:r>
              <a:rPr lang="de-DE" dirty="0" smtClean="0">
                <a:solidFill>
                  <a:srgbClr val="0C9AFB"/>
                </a:solidFill>
                <a:latin typeface="PT Sans Narrow"/>
              </a:rPr>
              <a:t> </a:t>
            </a:r>
            <a:r>
              <a:rPr lang="de-DE" dirty="0" err="1" smtClean="0">
                <a:solidFill>
                  <a:srgbClr val="0C9AFB"/>
                </a:solidFill>
                <a:latin typeface="PT Sans Narrow"/>
              </a:rPr>
              <a:t>evolution</a:t>
            </a:r>
            <a:r>
              <a:rPr lang="de-DE" dirty="0" smtClean="0">
                <a:solidFill>
                  <a:srgbClr val="0C9AFB"/>
                </a:solidFill>
                <a:latin typeface="PT Sans Narrow"/>
              </a:rPr>
              <a:t> </a:t>
            </a:r>
            <a:r>
              <a:rPr lang="de-DE" dirty="0" err="1" smtClean="0">
                <a:solidFill>
                  <a:srgbClr val="0C9AFB"/>
                </a:solidFill>
                <a:latin typeface="PT Sans Narrow"/>
              </a:rPr>
              <a:t>is</a:t>
            </a:r>
            <a:r>
              <a:rPr lang="de-DE" dirty="0" smtClean="0">
                <a:solidFill>
                  <a:srgbClr val="0C9AFB"/>
                </a:solidFill>
                <a:latin typeface="PT Sans Narrow"/>
              </a:rPr>
              <a:t> </a:t>
            </a:r>
            <a:r>
              <a:rPr lang="de-DE" dirty="0" err="1" smtClean="0">
                <a:solidFill>
                  <a:srgbClr val="0C9AFB"/>
                </a:solidFill>
                <a:latin typeface="PT Sans Narrow"/>
              </a:rPr>
              <a:t>key</a:t>
            </a:r>
            <a:endParaRPr lang="de-DE" dirty="0">
              <a:solidFill>
                <a:srgbClr val="0C9AFB"/>
              </a:solidFill>
              <a:latin typeface="PT Sans Narrow"/>
            </a:endParaRPr>
          </a:p>
        </p:txBody>
      </p:sp>
      <p:cxnSp>
        <p:nvCxnSpPr>
          <p:cNvPr id="4" name="Gerade Verbindung 3"/>
          <p:cNvCxnSpPr/>
          <p:nvPr/>
        </p:nvCxnSpPr>
        <p:spPr>
          <a:xfrm>
            <a:off x="0" y="3775392"/>
            <a:ext cx="9144000" cy="1588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0" y="2616200"/>
            <a:ext cx="9144000" cy="914400"/>
          </a:xfrm>
          <a:prstGeom prst="rect">
            <a:avLst/>
          </a:prstGeom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lin ang="720000" scaled="0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pperplate"/>
              </a:rPr>
              <a:t>No </a:t>
            </a:r>
            <a:r>
              <a:rPr lang="de-DE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pperplate"/>
              </a:rPr>
              <a:t>longer</a:t>
            </a:r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pperplate"/>
              </a:rPr>
              <a:t> a </a:t>
            </a:r>
            <a:r>
              <a:rPr lang="de-DE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pperplate"/>
              </a:rPr>
              <a:t>Challenge</a:t>
            </a:r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pperplate"/>
              </a:rPr>
              <a:t> </a:t>
            </a:r>
            <a:endParaRPr lang="de-DE" sz="2800" dirty="0">
              <a:solidFill>
                <a:schemeClr val="tx1">
                  <a:lumMod val="75000"/>
                  <a:lumOff val="25000"/>
                </a:schemeClr>
              </a:solidFill>
              <a:latin typeface="Copperplate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609600" y="4292600"/>
            <a:ext cx="8229600" cy="177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 err="1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Metric</a:t>
            </a:r>
            <a:r>
              <a:rPr lang="de-DE" sz="4400" dirty="0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 </a:t>
            </a:r>
            <a:r>
              <a:rPr lang="de-DE" sz="4400" dirty="0" err="1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Perturbations</a:t>
            </a:r>
            <a:r>
              <a:rPr lang="de-DE" sz="4400" dirty="0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 </a:t>
            </a:r>
            <a:r>
              <a:rPr lang="de-DE" sz="4400" dirty="0" err="1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are</a:t>
            </a:r>
            <a:r>
              <a:rPr lang="de-DE" sz="4400" dirty="0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 </a:t>
            </a:r>
            <a:r>
              <a:rPr lang="de-DE" sz="4400" dirty="0" err="1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small</a:t>
            </a:r>
            <a:endParaRPr lang="de-DE" sz="4400" dirty="0" smtClean="0">
              <a:solidFill>
                <a:srgbClr val="0C9AFB"/>
              </a:solidFill>
              <a:latin typeface="PT Sans Narrow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 err="1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e</a:t>
            </a:r>
            <a:r>
              <a:rPr lang="de-DE" sz="4400" dirty="0" err="1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xcept</a:t>
            </a:r>
            <a:r>
              <a:rPr lang="de-DE" sz="4400" dirty="0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 in </a:t>
            </a:r>
            <a:r>
              <a:rPr lang="de-DE" sz="4400" dirty="0" err="1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the</a:t>
            </a:r>
            <a:r>
              <a:rPr lang="de-DE" sz="4400" dirty="0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 </a:t>
            </a:r>
            <a:r>
              <a:rPr lang="de-DE" sz="4400" dirty="0" err="1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vicinity</a:t>
            </a:r>
            <a:r>
              <a:rPr lang="de-DE" sz="4400" dirty="0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 of </a:t>
            </a:r>
            <a:r>
              <a:rPr lang="de-DE" sz="4400" dirty="0" err="1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neutron</a:t>
            </a:r>
            <a:r>
              <a:rPr lang="de-DE" sz="4400" dirty="0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 </a:t>
            </a:r>
            <a:r>
              <a:rPr lang="de-DE" sz="4400" dirty="0" err="1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stars</a:t>
            </a:r>
            <a:endParaRPr lang="de-DE" sz="4400" dirty="0" smtClean="0">
              <a:solidFill>
                <a:srgbClr val="0C9AFB"/>
              </a:solidFill>
              <a:latin typeface="PT Sans Narrow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400" b="0" i="0" u="none" strike="noStrike" kern="1200" cap="none" spc="0" normalizeH="0" baseline="0" noProof="0" dirty="0">
              <a:ln>
                <a:noFill/>
              </a:ln>
              <a:solidFill>
                <a:srgbClr val="0C9AFB"/>
              </a:solidFill>
              <a:effectLst/>
              <a:uLnTx/>
              <a:uFillTx/>
              <a:latin typeface="PT Sans Narrow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Backreaction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 </a:t>
            </a: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is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 </a:t>
            </a: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trace</a:t>
            </a:r>
            <a:r>
              <a:rPr lang="de-DE" sz="4400" dirty="0" err="1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-free</a:t>
            </a:r>
            <a:endParaRPr kumimoji="0" lang="de-DE" sz="4400" b="0" i="0" u="none" strike="noStrike" kern="1200" cap="none" spc="0" normalizeH="0" baseline="0" noProof="0" dirty="0" smtClean="0">
              <a:ln>
                <a:noFill/>
              </a:ln>
              <a:solidFill>
                <a:srgbClr val="0C9AFB"/>
              </a:solidFill>
              <a:effectLst/>
              <a:uLnTx/>
              <a:uFillTx/>
              <a:latin typeface="PT Sans Narrow"/>
              <a:ea typeface="+mj-ea"/>
              <a:cs typeface="+mj-cs"/>
            </a:endParaRP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609600" y="266700"/>
            <a:ext cx="8229600" cy="1041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 err="1" smtClean="0">
                <a:solidFill>
                  <a:schemeClr val="bg1">
                    <a:lumMod val="75000"/>
                  </a:schemeClr>
                </a:solidFill>
                <a:latin typeface="Kannada Sangam MN"/>
                <a:ea typeface="+mj-ea"/>
                <a:cs typeface="+mj-cs"/>
              </a:rPr>
              <a:t>The</a:t>
            </a:r>
            <a:r>
              <a:rPr lang="de-DE" sz="4400" dirty="0" smtClean="0">
                <a:solidFill>
                  <a:schemeClr val="bg1">
                    <a:lumMod val="75000"/>
                  </a:schemeClr>
                </a:solidFill>
                <a:latin typeface="Kannada Sangam MN"/>
                <a:ea typeface="+mj-ea"/>
                <a:cs typeface="+mj-cs"/>
              </a:rPr>
              <a:t> Standard Model </a:t>
            </a:r>
            <a:r>
              <a:rPr lang="de-DE" sz="4400" dirty="0" err="1" smtClean="0">
                <a:solidFill>
                  <a:schemeClr val="bg1">
                    <a:lumMod val="75000"/>
                  </a:schemeClr>
                </a:solidFill>
                <a:latin typeface="Kannada Sangam MN"/>
                <a:ea typeface="+mj-ea"/>
                <a:cs typeface="+mj-cs"/>
              </a:rPr>
              <a:t>works</a:t>
            </a:r>
            <a:r>
              <a:rPr lang="de-DE" sz="4400" dirty="0" smtClean="0">
                <a:solidFill>
                  <a:schemeClr val="bg1">
                    <a:lumMod val="75000"/>
                  </a:schemeClr>
                </a:solidFill>
                <a:latin typeface="Kannada Sangam MN"/>
                <a:ea typeface="+mj-ea"/>
                <a:cs typeface="+mj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 smtClean="0">
                <a:solidFill>
                  <a:schemeClr val="bg1">
                    <a:lumMod val="75000"/>
                  </a:schemeClr>
                </a:solidFill>
                <a:latin typeface="Kannada Sangam MN"/>
                <a:ea typeface="+mj-ea"/>
                <a:cs typeface="+mj-cs"/>
              </a:rPr>
              <a:t>``</a:t>
            </a:r>
            <a:r>
              <a:rPr lang="de-DE" sz="4400" dirty="0" err="1" smtClean="0">
                <a:solidFill>
                  <a:schemeClr val="bg1">
                    <a:lumMod val="75000"/>
                  </a:schemeClr>
                </a:solidFill>
                <a:latin typeface="Kannada Sangam MN"/>
                <a:ea typeface="+mj-ea"/>
                <a:cs typeface="+mj-cs"/>
              </a:rPr>
              <a:t>extremely</a:t>
            </a:r>
            <a:r>
              <a:rPr lang="de-DE" sz="4400" dirty="0" smtClean="0">
                <a:solidFill>
                  <a:schemeClr val="bg1">
                    <a:lumMod val="75000"/>
                  </a:schemeClr>
                </a:solidFill>
                <a:latin typeface="Kannada Sangam MN"/>
                <a:ea typeface="+mj-ea"/>
                <a:cs typeface="+mj-cs"/>
              </a:rPr>
              <a:t> well‘‘</a:t>
            </a:r>
            <a:endParaRPr kumimoji="0" lang="de-DE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Kannada Sangam MN"/>
              <a:ea typeface="+mj-ea"/>
              <a:cs typeface="+mj-cs"/>
            </a:endParaRPr>
          </a:p>
        </p:txBody>
      </p:sp>
      <p:pic>
        <p:nvPicPr>
          <p:cNvPr id="14" name="Bild 9" descr="gw0.tif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759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Bild 15" descr="Gre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57500"/>
            <a:ext cx="1435100" cy="1625600"/>
          </a:xfrm>
          <a:prstGeom prst="rect">
            <a:avLst/>
          </a:prstGeom>
        </p:spPr>
      </p:pic>
      <p:pic>
        <p:nvPicPr>
          <p:cNvPr id="17" name="Bild 16" descr="Wal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08100"/>
            <a:ext cx="1435100" cy="1549400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4927600" y="1636067"/>
            <a:ext cx="341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chemeClr val="bg2"/>
                </a:solidFill>
              </a:rPr>
              <a:t>1927 - 2015</a:t>
            </a:r>
            <a:endParaRPr lang="de-DE" sz="2400" dirty="0">
              <a:solidFill>
                <a:schemeClr val="bg2"/>
              </a:solidFill>
            </a:endParaRPr>
          </a:p>
        </p:txBody>
      </p:sp>
      <p:pic>
        <p:nvPicPr>
          <p:cNvPr id="19" name="Bild 18" descr="georges_lemaitre_192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6450" y="1308100"/>
            <a:ext cx="2654300" cy="1549401"/>
          </a:xfrm>
          <a:prstGeom prst="rect">
            <a:avLst/>
          </a:prstGeom>
        </p:spPr>
      </p:pic>
      <p:cxnSp>
        <p:nvCxnSpPr>
          <p:cNvPr id="20" name="Gerade Verbindung 19"/>
          <p:cNvCxnSpPr/>
          <p:nvPr/>
        </p:nvCxnSpPr>
        <p:spPr>
          <a:xfrm>
            <a:off x="3759200" y="4826000"/>
            <a:ext cx="33909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>
          <a:xfrm>
            <a:off x="0" y="3775392"/>
            <a:ext cx="9144000" cy="1588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0" y="2616200"/>
            <a:ext cx="9144000" cy="914400"/>
          </a:xfrm>
          <a:prstGeom prst="rect">
            <a:avLst/>
          </a:prstGeom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lin ang="720000" scaled="0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pperplate"/>
              </a:rPr>
              <a:t>Challenge</a:t>
            </a:r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pperplate"/>
              </a:rPr>
              <a:t> 1 </a:t>
            </a:r>
            <a:endParaRPr lang="de-DE" sz="2800" dirty="0">
              <a:solidFill>
                <a:schemeClr val="tx1">
                  <a:lumMod val="75000"/>
                  <a:lumOff val="25000"/>
                </a:schemeClr>
              </a:solidFill>
              <a:latin typeface="Copperplate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0" y="4292600"/>
            <a:ext cx="9144000" cy="177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Backreaction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 </a:t>
            </a: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is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 </a:t>
            </a: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not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 </a:t>
            </a: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trace-free</a:t>
            </a:r>
            <a:endParaRPr kumimoji="0" lang="de-DE" sz="4400" b="0" i="0" u="none" strike="noStrike" kern="1200" cap="none" spc="0" normalizeH="0" baseline="0" noProof="0" dirty="0" smtClean="0">
              <a:ln>
                <a:noFill/>
              </a:ln>
              <a:solidFill>
                <a:srgbClr val="0C9AFB"/>
              </a:solidFill>
              <a:effectLst/>
              <a:uLnTx/>
              <a:uFillTx/>
              <a:latin typeface="PT Sans Narrow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4400" dirty="0">
              <a:solidFill>
                <a:srgbClr val="0C9AFB"/>
              </a:solidFill>
              <a:latin typeface="PT Sans Narrow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Curvature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 </a:t>
            </a: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is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 </a:t>
            </a: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key</a:t>
            </a:r>
            <a:endParaRPr kumimoji="0" lang="de-DE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T Sans Narrow"/>
              <a:ea typeface="+mj-ea"/>
              <a:cs typeface="+mj-cs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09600" y="266700"/>
            <a:ext cx="8229600" cy="1041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400" noProof="0" dirty="0" err="1" smtClean="0">
                <a:solidFill>
                  <a:schemeClr val="bg1">
                    <a:lumMod val="75000"/>
                  </a:schemeClr>
                </a:solidFill>
                <a:latin typeface="Kannada Sangam MN"/>
                <a:ea typeface="+mj-ea"/>
                <a:cs typeface="+mj-cs"/>
              </a:rPr>
              <a:t>Rebuttals</a:t>
            </a:r>
            <a:r>
              <a:rPr lang="de-DE" sz="4400" noProof="0" dirty="0" smtClean="0">
                <a:solidFill>
                  <a:schemeClr val="bg1">
                    <a:lumMod val="75000"/>
                  </a:schemeClr>
                </a:solidFill>
                <a:latin typeface="Kannada Sangam MN"/>
                <a:ea typeface="+mj-ea"/>
                <a:cs typeface="+mj-cs"/>
              </a:rPr>
              <a:t> </a:t>
            </a:r>
            <a:r>
              <a:rPr lang="de-DE" sz="4400" noProof="0" dirty="0" err="1" smtClean="0">
                <a:solidFill>
                  <a:schemeClr val="bg1">
                    <a:lumMod val="75000"/>
                  </a:schemeClr>
                </a:solidFill>
                <a:latin typeface="Kannada Sangam MN"/>
                <a:ea typeface="+mj-ea"/>
                <a:cs typeface="+mj-cs"/>
              </a:rPr>
              <a:t>help</a:t>
            </a:r>
            <a:endParaRPr kumimoji="0" lang="de-DE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Kannada Sangam MN"/>
              <a:ea typeface="+mj-ea"/>
              <a:cs typeface="+mj-cs"/>
            </a:endParaRPr>
          </a:p>
        </p:txBody>
      </p:sp>
      <p:pic>
        <p:nvPicPr>
          <p:cNvPr id="9" name="Bild 8" descr="gw1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616200"/>
          </a:xfrm>
          <a:prstGeom prst="rect">
            <a:avLst/>
          </a:prstGeom>
        </p:spPr>
      </p:pic>
      <p:pic>
        <p:nvPicPr>
          <p:cNvPr id="12" name="Bild 11" descr="gw2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2686050"/>
            <a:ext cx="1625600" cy="419100"/>
          </a:xfrm>
          <a:prstGeom prst="rect">
            <a:avLst/>
          </a:prstGeom>
        </p:spPr>
      </p:pic>
      <p:cxnSp>
        <p:nvCxnSpPr>
          <p:cNvPr id="13" name="Gerade Verbindung 12"/>
          <p:cNvCxnSpPr/>
          <p:nvPr/>
        </p:nvCxnSpPr>
        <p:spPr>
          <a:xfrm>
            <a:off x="1701800" y="1916112"/>
            <a:ext cx="1460500" cy="158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3162300" y="2217736"/>
            <a:ext cx="1765300" cy="3176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flipV="1">
            <a:off x="6534150" y="2217736"/>
            <a:ext cx="1809750" cy="4764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5969000" y="1917700"/>
            <a:ext cx="1295400" cy="158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5181600" y="2527300"/>
            <a:ext cx="1638300" cy="1588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flipV="1">
            <a:off x="5181600" y="2217736"/>
            <a:ext cx="1206500" cy="4764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>
          <a:xfrm>
            <a:off x="0" y="3775392"/>
            <a:ext cx="9144000" cy="1588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el 1"/>
          <p:cNvSpPr txBox="1">
            <a:spLocks/>
          </p:cNvSpPr>
          <p:nvPr/>
        </p:nvSpPr>
        <p:spPr>
          <a:xfrm>
            <a:off x="609600" y="4292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Curvature</a:t>
            </a: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 </a:t>
            </a:r>
            <a:r>
              <a:rPr kumimoji="0" lang="de-DE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is</a:t>
            </a:r>
            <a:r>
              <a:rPr kumimoji="0" lang="de-DE" sz="4400" b="0" i="0" u="none" strike="noStrike" kern="1200" cap="none" spc="0" normalizeH="0" noProof="0" dirty="0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 </a:t>
            </a:r>
            <a:r>
              <a:rPr kumimoji="0" lang="de-DE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not</a:t>
            </a:r>
            <a:r>
              <a:rPr kumimoji="0" lang="de-DE" sz="4400" b="0" i="0" u="none" strike="noStrike" kern="1200" cap="none" spc="0" normalizeH="0" noProof="0" dirty="0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 a </a:t>
            </a:r>
            <a:r>
              <a:rPr lang="de-DE" sz="4400" dirty="0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 ``r</a:t>
            </a:r>
            <a:r>
              <a:rPr kumimoji="0" lang="de-DE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elativistic</a:t>
            </a:r>
            <a:r>
              <a:rPr kumimoji="0" lang="de-DE" sz="4400" b="0" i="0" u="none" strike="noStrike" kern="1200" cap="none" spc="0" normalizeH="0" noProof="0" dirty="0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 </a:t>
            </a:r>
            <a:r>
              <a:rPr kumimoji="0" lang="de-DE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effect</a:t>
            </a:r>
            <a:r>
              <a:rPr kumimoji="0" lang="de-DE" sz="4400" b="0" i="0" u="none" strike="noStrike" kern="1200" cap="none" spc="0" normalizeH="0" noProof="0" dirty="0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‘‘</a:t>
            </a:r>
            <a:endParaRPr kumimoji="0" lang="de-DE" sz="4400" b="0" i="0" u="none" strike="noStrike" kern="1200" cap="none" spc="0" normalizeH="0" baseline="0" noProof="0" dirty="0" smtClean="0">
              <a:ln>
                <a:noFill/>
              </a:ln>
              <a:solidFill>
                <a:srgbClr val="0C9AFB"/>
              </a:solidFill>
              <a:effectLst/>
              <a:uLnTx/>
              <a:uFillTx/>
              <a:latin typeface="PT Sans Narrow"/>
              <a:ea typeface="+mj-ea"/>
              <a:cs typeface="+mj-cs"/>
            </a:endParaRPr>
          </a:p>
        </p:txBody>
      </p:sp>
      <p:pic>
        <p:nvPicPr>
          <p:cNvPr id="9" name="Bild 8" descr="henk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413000"/>
          </a:xfrm>
          <a:prstGeom prst="rect">
            <a:avLst/>
          </a:prstGeom>
        </p:spPr>
      </p:pic>
      <p:pic>
        <p:nvPicPr>
          <p:cNvPr id="12" name="Bild 11" descr="henkA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2546350"/>
            <a:ext cx="3759200" cy="1104900"/>
          </a:xfrm>
          <a:prstGeom prst="rect">
            <a:avLst/>
          </a:prstGeom>
        </p:spPr>
      </p:pic>
      <p:pic>
        <p:nvPicPr>
          <p:cNvPr id="14" name="Bild 13" descr="henkC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9100" y="2546350"/>
            <a:ext cx="4610100" cy="1104900"/>
          </a:xfrm>
          <a:prstGeom prst="rect">
            <a:avLst/>
          </a:prstGeom>
        </p:spPr>
      </p:pic>
      <p:pic>
        <p:nvPicPr>
          <p:cNvPr id="15" name="Bild 14" descr="henktabl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80180"/>
            <a:ext cx="9194800" cy="2514600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4851400" y="1701800"/>
            <a:ext cx="431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>
                <a:solidFill>
                  <a:srgbClr val="0C9AFB"/>
                </a:solidFill>
              </a:rPr>
              <a:t>Based</a:t>
            </a:r>
            <a:r>
              <a:rPr lang="de-DE" sz="2000" b="1" dirty="0" smtClean="0">
                <a:solidFill>
                  <a:srgbClr val="0C9AFB"/>
                </a:solidFill>
              </a:rPr>
              <a:t> on </a:t>
            </a:r>
            <a:r>
              <a:rPr lang="de-DE" sz="2000" b="1" dirty="0" err="1" smtClean="0">
                <a:solidFill>
                  <a:srgbClr val="0C9AFB"/>
                </a:solidFill>
              </a:rPr>
              <a:t>notes</a:t>
            </a:r>
            <a:r>
              <a:rPr lang="de-DE" sz="2000" b="1" dirty="0" smtClean="0">
                <a:solidFill>
                  <a:srgbClr val="0C9AFB"/>
                </a:solidFill>
              </a:rPr>
              <a:t> </a:t>
            </a:r>
            <a:r>
              <a:rPr lang="de-DE" sz="2000" b="1" dirty="0" err="1" smtClean="0">
                <a:solidFill>
                  <a:srgbClr val="0C9AFB"/>
                </a:solidFill>
              </a:rPr>
              <a:t>by</a:t>
            </a:r>
            <a:r>
              <a:rPr lang="de-DE" sz="2000" b="1" dirty="0" smtClean="0">
                <a:solidFill>
                  <a:srgbClr val="0C9AFB"/>
                </a:solidFill>
              </a:rPr>
              <a:t> Jürgen Ehlers (2007)</a:t>
            </a:r>
            <a:endParaRPr lang="de-DE" sz="2000" b="1" dirty="0">
              <a:solidFill>
                <a:srgbClr val="0C9AFB"/>
              </a:solidFill>
            </a:endParaRPr>
          </a:p>
        </p:txBody>
      </p:sp>
      <p:pic>
        <p:nvPicPr>
          <p:cNvPr id="10" name="Bild 9" descr="e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9350" y="3333750"/>
            <a:ext cx="1435100" cy="24130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124460" y="1332468"/>
            <a:ext cx="22167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rgbClr val="0000FF"/>
                </a:solidFill>
              </a:rPr>
              <a:t>arXiv:0906.0134</a:t>
            </a:r>
          </a:p>
          <a:p>
            <a:endParaRPr lang="de-DE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>
          <a:xfrm>
            <a:off x="0" y="4724400"/>
            <a:ext cx="9144000" cy="1588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0" y="3568700"/>
            <a:ext cx="9144000" cy="914400"/>
          </a:xfrm>
          <a:prstGeom prst="rect">
            <a:avLst/>
          </a:prstGeom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lin ang="720000" scaled="0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pperplate"/>
              </a:rPr>
              <a:t>Challenge</a:t>
            </a:r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pperplate"/>
              </a:rPr>
              <a:t> 2 </a:t>
            </a:r>
            <a:endParaRPr lang="de-DE" sz="2800" dirty="0">
              <a:solidFill>
                <a:schemeClr val="tx1">
                  <a:lumMod val="75000"/>
                  <a:lumOff val="25000"/>
                </a:schemeClr>
              </a:solidFill>
              <a:latin typeface="Copperplate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0" y="48641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Curvature</a:t>
            </a: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 </a:t>
            </a:r>
            <a:r>
              <a:rPr kumimoji="0" lang="de-DE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is</a:t>
            </a: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 </a:t>
            </a:r>
            <a:r>
              <a:rPr kumimoji="0" lang="de-DE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non-perturbative</a:t>
            </a:r>
            <a:endParaRPr lang="de-DE" sz="3600" dirty="0" smtClean="0">
              <a:solidFill>
                <a:srgbClr val="FF0000"/>
              </a:solidFill>
              <a:latin typeface="PT Sans Narrow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Curvature</a:t>
            </a:r>
            <a:r>
              <a:rPr kumimoji="0" lang="de-DE" sz="3600" b="0" i="0" u="none" strike="noStrike" kern="1200" cap="none" spc="0" normalizeH="0" noProof="0" dirty="0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 </a:t>
            </a: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 </a:t>
            </a:r>
            <a:r>
              <a:rPr kumimoji="0" lang="de-DE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evolution</a:t>
            </a: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  </a:t>
            </a:r>
            <a:r>
              <a:rPr kumimoji="0" lang="de-DE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is</a:t>
            </a: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 </a:t>
            </a:r>
            <a:r>
              <a:rPr kumimoji="0" lang="de-DE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key</a:t>
            </a:r>
            <a:endParaRPr kumimoji="0" lang="de-DE" sz="3600" b="0" i="0" u="none" strike="noStrike" kern="1200" cap="none" spc="0" normalizeH="0" baseline="0" noProof="0" dirty="0" smtClean="0">
              <a:ln>
                <a:noFill/>
              </a:ln>
              <a:solidFill>
                <a:srgbClr val="0C9AFB"/>
              </a:solidFill>
              <a:effectLst/>
              <a:uLnTx/>
              <a:uFillTx/>
              <a:latin typeface="PT Sans Narrow"/>
              <a:ea typeface="+mj-ea"/>
              <a:cs typeface="+mj-cs"/>
            </a:endParaRPr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609600" y="500381"/>
            <a:ext cx="6096000" cy="45719"/>
          </a:xfrm>
          <a:custGeom>
            <a:avLst/>
            <a:gdLst>
              <a:gd name="T0" fmla="*/ 0 w 3648"/>
              <a:gd name="T1" fmla="*/ 192 h 560"/>
              <a:gd name="T2" fmla="*/ 1920 w 3648"/>
              <a:gd name="T3" fmla="*/ 528 h 560"/>
              <a:gd name="T4" fmla="*/ 3648 w 3648"/>
              <a:gd name="T5" fmla="*/ 0 h 560"/>
              <a:gd name="T6" fmla="*/ 0 60000 65536"/>
              <a:gd name="T7" fmla="*/ 0 60000 65536"/>
              <a:gd name="T8" fmla="*/ 0 60000 65536"/>
              <a:gd name="T9" fmla="*/ 0 w 3648"/>
              <a:gd name="T10" fmla="*/ 0 h 560"/>
              <a:gd name="T11" fmla="*/ 3648 w 3648"/>
              <a:gd name="T12" fmla="*/ 560 h 5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48" h="560">
                <a:moveTo>
                  <a:pt x="0" y="192"/>
                </a:moveTo>
                <a:cubicBezTo>
                  <a:pt x="656" y="376"/>
                  <a:pt x="1312" y="560"/>
                  <a:pt x="1920" y="528"/>
                </a:cubicBezTo>
                <a:cubicBezTo>
                  <a:pt x="2528" y="496"/>
                  <a:pt x="3088" y="248"/>
                  <a:pt x="3648" y="0"/>
                </a:cubicBez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 wrap="square" lIns="92160" tIns="46080" rIns="92160" bIns="46080" anchor="ctr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7" name="Freeform 3"/>
          <p:cNvSpPr>
            <a:spLocks/>
          </p:cNvSpPr>
          <p:nvPr/>
        </p:nvSpPr>
        <p:spPr bwMode="auto">
          <a:xfrm>
            <a:off x="457200" y="330200"/>
            <a:ext cx="6096000" cy="457200"/>
          </a:xfrm>
          <a:custGeom>
            <a:avLst/>
            <a:gdLst/>
            <a:ahLst/>
            <a:cxnLst>
              <a:cxn ang="0">
                <a:pos x="0" y="152"/>
              </a:cxn>
              <a:cxn ang="0">
                <a:pos x="240" y="56"/>
              </a:cxn>
              <a:cxn ang="0">
                <a:pos x="336" y="248"/>
              </a:cxn>
              <a:cxn ang="0">
                <a:pos x="480" y="248"/>
              </a:cxn>
              <a:cxn ang="0">
                <a:pos x="768" y="248"/>
              </a:cxn>
              <a:cxn ang="0">
                <a:pos x="960" y="344"/>
              </a:cxn>
              <a:cxn ang="0">
                <a:pos x="1200" y="104"/>
              </a:cxn>
              <a:cxn ang="0">
                <a:pos x="1296" y="8"/>
              </a:cxn>
              <a:cxn ang="0">
                <a:pos x="1440" y="56"/>
              </a:cxn>
              <a:cxn ang="0">
                <a:pos x="1488" y="152"/>
              </a:cxn>
              <a:cxn ang="0">
                <a:pos x="1680" y="248"/>
              </a:cxn>
              <a:cxn ang="0">
                <a:pos x="2112" y="248"/>
              </a:cxn>
              <a:cxn ang="0">
                <a:pos x="2256" y="104"/>
              </a:cxn>
              <a:cxn ang="0">
                <a:pos x="2448" y="104"/>
              </a:cxn>
              <a:cxn ang="0">
                <a:pos x="2784" y="200"/>
              </a:cxn>
              <a:cxn ang="0">
                <a:pos x="3120" y="344"/>
              </a:cxn>
              <a:cxn ang="0">
                <a:pos x="3264" y="104"/>
              </a:cxn>
              <a:cxn ang="0">
                <a:pos x="3408" y="8"/>
              </a:cxn>
              <a:cxn ang="0">
                <a:pos x="3552" y="56"/>
              </a:cxn>
              <a:cxn ang="0">
                <a:pos x="3600" y="200"/>
              </a:cxn>
              <a:cxn ang="0">
                <a:pos x="3648" y="296"/>
              </a:cxn>
              <a:cxn ang="0">
                <a:pos x="3696" y="152"/>
              </a:cxn>
              <a:cxn ang="0">
                <a:pos x="3648" y="152"/>
              </a:cxn>
              <a:cxn ang="0">
                <a:pos x="3792" y="392"/>
              </a:cxn>
              <a:cxn ang="0">
                <a:pos x="3792" y="200"/>
              </a:cxn>
              <a:cxn ang="0">
                <a:pos x="3840" y="152"/>
              </a:cxn>
            </a:cxnLst>
            <a:rect l="0" t="0" r="r" b="b"/>
            <a:pathLst>
              <a:path w="3840" h="400">
                <a:moveTo>
                  <a:pt x="0" y="152"/>
                </a:moveTo>
                <a:cubicBezTo>
                  <a:pt x="92" y="96"/>
                  <a:pt x="184" y="40"/>
                  <a:pt x="240" y="56"/>
                </a:cubicBezTo>
                <a:cubicBezTo>
                  <a:pt x="296" y="72"/>
                  <a:pt x="296" y="216"/>
                  <a:pt x="336" y="248"/>
                </a:cubicBezTo>
                <a:cubicBezTo>
                  <a:pt x="376" y="280"/>
                  <a:pt x="408" y="248"/>
                  <a:pt x="480" y="248"/>
                </a:cubicBezTo>
                <a:cubicBezTo>
                  <a:pt x="552" y="248"/>
                  <a:pt x="688" y="232"/>
                  <a:pt x="768" y="248"/>
                </a:cubicBezTo>
                <a:cubicBezTo>
                  <a:pt x="848" y="264"/>
                  <a:pt x="888" y="368"/>
                  <a:pt x="960" y="344"/>
                </a:cubicBezTo>
                <a:cubicBezTo>
                  <a:pt x="1032" y="320"/>
                  <a:pt x="1144" y="160"/>
                  <a:pt x="1200" y="104"/>
                </a:cubicBezTo>
                <a:cubicBezTo>
                  <a:pt x="1256" y="48"/>
                  <a:pt x="1256" y="16"/>
                  <a:pt x="1296" y="8"/>
                </a:cubicBezTo>
                <a:cubicBezTo>
                  <a:pt x="1336" y="0"/>
                  <a:pt x="1408" y="32"/>
                  <a:pt x="1440" y="56"/>
                </a:cubicBezTo>
                <a:cubicBezTo>
                  <a:pt x="1472" y="80"/>
                  <a:pt x="1448" y="120"/>
                  <a:pt x="1488" y="152"/>
                </a:cubicBezTo>
                <a:cubicBezTo>
                  <a:pt x="1528" y="184"/>
                  <a:pt x="1576" y="232"/>
                  <a:pt x="1680" y="248"/>
                </a:cubicBezTo>
                <a:cubicBezTo>
                  <a:pt x="1784" y="264"/>
                  <a:pt x="2016" y="272"/>
                  <a:pt x="2112" y="248"/>
                </a:cubicBezTo>
                <a:cubicBezTo>
                  <a:pt x="2208" y="224"/>
                  <a:pt x="2200" y="128"/>
                  <a:pt x="2256" y="104"/>
                </a:cubicBezTo>
                <a:cubicBezTo>
                  <a:pt x="2312" y="80"/>
                  <a:pt x="2360" y="88"/>
                  <a:pt x="2448" y="104"/>
                </a:cubicBezTo>
                <a:cubicBezTo>
                  <a:pt x="2536" y="120"/>
                  <a:pt x="2672" y="160"/>
                  <a:pt x="2784" y="200"/>
                </a:cubicBezTo>
                <a:cubicBezTo>
                  <a:pt x="2896" y="240"/>
                  <a:pt x="3040" y="360"/>
                  <a:pt x="3120" y="344"/>
                </a:cubicBezTo>
                <a:cubicBezTo>
                  <a:pt x="3200" y="328"/>
                  <a:pt x="3216" y="160"/>
                  <a:pt x="3264" y="104"/>
                </a:cubicBezTo>
                <a:cubicBezTo>
                  <a:pt x="3312" y="48"/>
                  <a:pt x="3360" y="16"/>
                  <a:pt x="3408" y="8"/>
                </a:cubicBezTo>
                <a:cubicBezTo>
                  <a:pt x="3456" y="0"/>
                  <a:pt x="3520" y="24"/>
                  <a:pt x="3552" y="56"/>
                </a:cubicBezTo>
                <a:cubicBezTo>
                  <a:pt x="3584" y="88"/>
                  <a:pt x="3584" y="160"/>
                  <a:pt x="3600" y="200"/>
                </a:cubicBezTo>
                <a:cubicBezTo>
                  <a:pt x="3616" y="240"/>
                  <a:pt x="3632" y="304"/>
                  <a:pt x="3648" y="296"/>
                </a:cubicBezTo>
                <a:cubicBezTo>
                  <a:pt x="3664" y="288"/>
                  <a:pt x="3696" y="176"/>
                  <a:pt x="3696" y="152"/>
                </a:cubicBezTo>
                <a:cubicBezTo>
                  <a:pt x="3696" y="128"/>
                  <a:pt x="3632" y="112"/>
                  <a:pt x="3648" y="152"/>
                </a:cubicBezTo>
                <a:cubicBezTo>
                  <a:pt x="3664" y="192"/>
                  <a:pt x="3768" y="384"/>
                  <a:pt x="3792" y="392"/>
                </a:cubicBezTo>
                <a:cubicBezTo>
                  <a:pt x="3816" y="400"/>
                  <a:pt x="3784" y="240"/>
                  <a:pt x="3792" y="200"/>
                </a:cubicBezTo>
                <a:cubicBezTo>
                  <a:pt x="3800" y="160"/>
                  <a:pt x="3832" y="160"/>
                  <a:pt x="3840" y="152"/>
                </a:cubicBezTo>
              </a:path>
            </a:pathLst>
          </a:custGeom>
          <a:solidFill>
            <a:srgbClr val="FFFF00"/>
          </a:solidFill>
          <a:ln w="9525" cap="flat" cmpd="sng">
            <a:noFill/>
            <a:prstDash val="solid"/>
            <a:round/>
            <a:headEnd/>
            <a:tailEnd/>
          </a:ln>
          <a:effectLst>
            <a:outerShdw blurRad="63500" dist="107763" dir="2700000" algn="ctr" rotWithShape="0">
              <a:srgbClr val="808080">
                <a:alpha val="50000"/>
              </a:srgbClr>
            </a:outerShdw>
          </a:effectLst>
        </p:spPr>
        <p:txBody>
          <a:bodyPr wrap="square"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609600" y="2087881"/>
            <a:ext cx="6096000" cy="45719"/>
          </a:xfrm>
          <a:custGeom>
            <a:avLst/>
            <a:gdLst>
              <a:gd name="T0" fmla="*/ 0 w 3648"/>
              <a:gd name="T1" fmla="*/ 192 h 560"/>
              <a:gd name="T2" fmla="*/ 1920 w 3648"/>
              <a:gd name="T3" fmla="*/ 528 h 560"/>
              <a:gd name="T4" fmla="*/ 3648 w 3648"/>
              <a:gd name="T5" fmla="*/ 0 h 560"/>
              <a:gd name="T6" fmla="*/ 0 60000 65536"/>
              <a:gd name="T7" fmla="*/ 0 60000 65536"/>
              <a:gd name="T8" fmla="*/ 0 60000 65536"/>
              <a:gd name="T9" fmla="*/ 0 w 3648"/>
              <a:gd name="T10" fmla="*/ 0 h 560"/>
              <a:gd name="T11" fmla="*/ 3648 w 3648"/>
              <a:gd name="T12" fmla="*/ 560 h 5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48" h="560">
                <a:moveTo>
                  <a:pt x="0" y="192"/>
                </a:moveTo>
                <a:cubicBezTo>
                  <a:pt x="656" y="376"/>
                  <a:pt x="1312" y="560"/>
                  <a:pt x="1920" y="528"/>
                </a:cubicBezTo>
                <a:cubicBezTo>
                  <a:pt x="2528" y="496"/>
                  <a:pt x="3088" y="248"/>
                  <a:pt x="3648" y="0"/>
                </a:cubicBez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 wrap="square" lIns="92160" tIns="46080" rIns="92160" bIns="46080" anchor="ctr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685800" y="546100"/>
            <a:ext cx="6019800" cy="2514600"/>
          </a:xfrm>
          <a:custGeom>
            <a:avLst/>
            <a:gdLst/>
            <a:ahLst/>
            <a:cxnLst>
              <a:cxn ang="0">
                <a:pos x="37" y="535"/>
              </a:cxn>
              <a:cxn ang="0">
                <a:pos x="61" y="481"/>
              </a:cxn>
              <a:cxn ang="0">
                <a:pos x="92" y="520"/>
              </a:cxn>
              <a:cxn ang="0">
                <a:pos x="139" y="621"/>
              </a:cxn>
              <a:cxn ang="0">
                <a:pos x="154" y="559"/>
              </a:cxn>
              <a:cxn ang="0">
                <a:pos x="255" y="637"/>
              </a:cxn>
              <a:cxn ang="0">
                <a:pos x="325" y="995"/>
              </a:cxn>
              <a:cxn ang="0">
                <a:pos x="590" y="1065"/>
              </a:cxn>
              <a:cxn ang="0">
                <a:pos x="754" y="1104"/>
              </a:cxn>
              <a:cxn ang="0">
                <a:pos x="971" y="1150"/>
              </a:cxn>
              <a:cxn ang="0">
                <a:pos x="1259" y="1150"/>
              </a:cxn>
              <a:cxn ang="0">
                <a:pos x="1337" y="1057"/>
              </a:cxn>
              <a:cxn ang="0">
                <a:pos x="1415" y="932"/>
              </a:cxn>
              <a:cxn ang="0">
                <a:pos x="1524" y="745"/>
              </a:cxn>
              <a:cxn ang="0">
                <a:pos x="1532" y="349"/>
              </a:cxn>
              <a:cxn ang="0">
                <a:pos x="1579" y="481"/>
              </a:cxn>
              <a:cxn ang="0">
                <a:pos x="1594" y="395"/>
              </a:cxn>
              <a:cxn ang="0">
                <a:pos x="1633" y="800"/>
              </a:cxn>
              <a:cxn ang="0">
                <a:pos x="1672" y="777"/>
              </a:cxn>
              <a:cxn ang="0">
                <a:pos x="1765" y="979"/>
              </a:cxn>
              <a:cxn ang="0">
                <a:pos x="1804" y="987"/>
              </a:cxn>
              <a:cxn ang="0">
                <a:pos x="1874" y="1150"/>
              </a:cxn>
              <a:cxn ang="0">
                <a:pos x="1991" y="1181"/>
              </a:cxn>
              <a:cxn ang="0">
                <a:pos x="2482" y="1150"/>
              </a:cxn>
              <a:cxn ang="0">
                <a:pos x="2816" y="1002"/>
              </a:cxn>
              <a:cxn ang="0">
                <a:pos x="2917" y="847"/>
              </a:cxn>
              <a:cxn ang="0">
                <a:pos x="2995" y="512"/>
              </a:cxn>
              <a:cxn ang="0">
                <a:pos x="3073" y="683"/>
              </a:cxn>
              <a:cxn ang="0">
                <a:pos x="3112" y="535"/>
              </a:cxn>
              <a:cxn ang="0">
                <a:pos x="3174" y="598"/>
              </a:cxn>
              <a:cxn ang="0">
                <a:pos x="3213" y="528"/>
              </a:cxn>
              <a:cxn ang="0">
                <a:pos x="3237" y="613"/>
              </a:cxn>
              <a:cxn ang="0">
                <a:pos x="3252" y="216"/>
              </a:cxn>
              <a:cxn ang="0">
                <a:pos x="3299" y="115"/>
              </a:cxn>
              <a:cxn ang="0">
                <a:pos x="3330" y="956"/>
              </a:cxn>
              <a:cxn ang="0">
                <a:pos x="3641" y="784"/>
              </a:cxn>
            </a:cxnLst>
            <a:rect l="0" t="0" r="r" b="b"/>
            <a:pathLst>
              <a:path w="3665" h="1230">
                <a:moveTo>
                  <a:pt x="6" y="761"/>
                </a:moveTo>
                <a:cubicBezTo>
                  <a:pt x="11" y="599"/>
                  <a:pt x="0" y="372"/>
                  <a:pt x="37" y="535"/>
                </a:cubicBezTo>
                <a:cubicBezTo>
                  <a:pt x="42" y="527"/>
                  <a:pt x="49" y="521"/>
                  <a:pt x="53" y="512"/>
                </a:cubicBezTo>
                <a:cubicBezTo>
                  <a:pt x="57" y="502"/>
                  <a:pt x="51" y="486"/>
                  <a:pt x="61" y="481"/>
                </a:cubicBezTo>
                <a:cubicBezTo>
                  <a:pt x="68" y="477"/>
                  <a:pt x="64" y="498"/>
                  <a:pt x="69" y="504"/>
                </a:cubicBezTo>
                <a:cubicBezTo>
                  <a:pt x="75" y="511"/>
                  <a:pt x="84" y="515"/>
                  <a:pt x="92" y="520"/>
                </a:cubicBezTo>
                <a:cubicBezTo>
                  <a:pt x="132" y="456"/>
                  <a:pt x="106" y="374"/>
                  <a:pt x="131" y="302"/>
                </a:cubicBezTo>
                <a:cubicBezTo>
                  <a:pt x="134" y="408"/>
                  <a:pt x="128" y="515"/>
                  <a:pt x="139" y="621"/>
                </a:cubicBezTo>
                <a:cubicBezTo>
                  <a:pt x="140" y="629"/>
                  <a:pt x="160" y="621"/>
                  <a:pt x="162" y="613"/>
                </a:cubicBezTo>
                <a:cubicBezTo>
                  <a:pt x="166" y="595"/>
                  <a:pt x="154" y="541"/>
                  <a:pt x="154" y="559"/>
                </a:cubicBezTo>
                <a:cubicBezTo>
                  <a:pt x="154" y="585"/>
                  <a:pt x="159" y="611"/>
                  <a:pt x="162" y="637"/>
                </a:cubicBezTo>
                <a:cubicBezTo>
                  <a:pt x="197" y="613"/>
                  <a:pt x="210" y="629"/>
                  <a:pt x="255" y="637"/>
                </a:cubicBezTo>
                <a:cubicBezTo>
                  <a:pt x="265" y="850"/>
                  <a:pt x="252" y="752"/>
                  <a:pt x="287" y="854"/>
                </a:cubicBezTo>
                <a:cubicBezTo>
                  <a:pt x="290" y="885"/>
                  <a:pt x="307" y="964"/>
                  <a:pt x="325" y="995"/>
                </a:cubicBezTo>
                <a:cubicBezTo>
                  <a:pt x="341" y="1024"/>
                  <a:pt x="349" y="1014"/>
                  <a:pt x="372" y="1026"/>
                </a:cubicBezTo>
                <a:cubicBezTo>
                  <a:pt x="442" y="1061"/>
                  <a:pt x="510" y="1060"/>
                  <a:pt x="590" y="1065"/>
                </a:cubicBezTo>
                <a:cubicBezTo>
                  <a:pt x="631" y="1074"/>
                  <a:pt x="664" y="1082"/>
                  <a:pt x="707" y="1088"/>
                </a:cubicBezTo>
                <a:cubicBezTo>
                  <a:pt x="723" y="1093"/>
                  <a:pt x="738" y="1099"/>
                  <a:pt x="754" y="1104"/>
                </a:cubicBezTo>
                <a:cubicBezTo>
                  <a:pt x="762" y="1107"/>
                  <a:pt x="777" y="1111"/>
                  <a:pt x="777" y="1111"/>
                </a:cubicBezTo>
                <a:cubicBezTo>
                  <a:pt x="824" y="1144"/>
                  <a:pt x="913" y="1142"/>
                  <a:pt x="971" y="1150"/>
                </a:cubicBezTo>
                <a:cubicBezTo>
                  <a:pt x="1050" y="1177"/>
                  <a:pt x="1053" y="1175"/>
                  <a:pt x="1151" y="1181"/>
                </a:cubicBezTo>
                <a:cubicBezTo>
                  <a:pt x="1203" y="1177"/>
                  <a:pt x="1243" y="1199"/>
                  <a:pt x="1259" y="1150"/>
                </a:cubicBezTo>
                <a:cubicBezTo>
                  <a:pt x="1264" y="1135"/>
                  <a:pt x="1258" y="1117"/>
                  <a:pt x="1267" y="1104"/>
                </a:cubicBezTo>
                <a:cubicBezTo>
                  <a:pt x="1283" y="1081"/>
                  <a:pt x="1310" y="1066"/>
                  <a:pt x="1337" y="1057"/>
                </a:cubicBezTo>
                <a:cubicBezTo>
                  <a:pt x="1353" y="1052"/>
                  <a:pt x="1384" y="1041"/>
                  <a:pt x="1384" y="1041"/>
                </a:cubicBezTo>
                <a:cubicBezTo>
                  <a:pt x="1397" y="1003"/>
                  <a:pt x="1407" y="971"/>
                  <a:pt x="1415" y="932"/>
                </a:cubicBezTo>
                <a:cubicBezTo>
                  <a:pt x="1451" y="987"/>
                  <a:pt x="1430" y="969"/>
                  <a:pt x="1470" y="995"/>
                </a:cubicBezTo>
                <a:cubicBezTo>
                  <a:pt x="1560" y="932"/>
                  <a:pt x="1412" y="672"/>
                  <a:pt x="1524" y="745"/>
                </a:cubicBezTo>
                <a:cubicBezTo>
                  <a:pt x="1548" y="676"/>
                  <a:pt x="1524" y="755"/>
                  <a:pt x="1524" y="590"/>
                </a:cubicBezTo>
                <a:cubicBezTo>
                  <a:pt x="1524" y="510"/>
                  <a:pt x="1529" y="429"/>
                  <a:pt x="1532" y="349"/>
                </a:cubicBezTo>
                <a:cubicBezTo>
                  <a:pt x="1535" y="398"/>
                  <a:pt x="1530" y="448"/>
                  <a:pt x="1540" y="496"/>
                </a:cubicBezTo>
                <a:cubicBezTo>
                  <a:pt x="1548" y="537"/>
                  <a:pt x="1575" y="487"/>
                  <a:pt x="1579" y="481"/>
                </a:cubicBezTo>
                <a:cubicBezTo>
                  <a:pt x="1581" y="442"/>
                  <a:pt x="1579" y="402"/>
                  <a:pt x="1586" y="364"/>
                </a:cubicBezTo>
                <a:cubicBezTo>
                  <a:pt x="1588" y="353"/>
                  <a:pt x="1593" y="384"/>
                  <a:pt x="1594" y="395"/>
                </a:cubicBezTo>
                <a:cubicBezTo>
                  <a:pt x="1599" y="488"/>
                  <a:pt x="1598" y="582"/>
                  <a:pt x="1602" y="675"/>
                </a:cubicBezTo>
                <a:cubicBezTo>
                  <a:pt x="1607" y="799"/>
                  <a:pt x="1574" y="779"/>
                  <a:pt x="1633" y="800"/>
                </a:cubicBezTo>
                <a:cubicBezTo>
                  <a:pt x="1641" y="797"/>
                  <a:pt x="1652" y="799"/>
                  <a:pt x="1656" y="792"/>
                </a:cubicBezTo>
                <a:cubicBezTo>
                  <a:pt x="1673" y="766"/>
                  <a:pt x="1655" y="727"/>
                  <a:pt x="1672" y="777"/>
                </a:cubicBezTo>
                <a:cubicBezTo>
                  <a:pt x="1675" y="821"/>
                  <a:pt x="1669" y="964"/>
                  <a:pt x="1734" y="987"/>
                </a:cubicBezTo>
                <a:cubicBezTo>
                  <a:pt x="1744" y="984"/>
                  <a:pt x="1755" y="983"/>
                  <a:pt x="1765" y="979"/>
                </a:cubicBezTo>
                <a:cubicBezTo>
                  <a:pt x="1774" y="975"/>
                  <a:pt x="1780" y="961"/>
                  <a:pt x="1789" y="963"/>
                </a:cubicBezTo>
                <a:cubicBezTo>
                  <a:pt x="1798" y="965"/>
                  <a:pt x="1799" y="979"/>
                  <a:pt x="1804" y="987"/>
                </a:cubicBezTo>
                <a:cubicBezTo>
                  <a:pt x="1807" y="1039"/>
                  <a:pt x="1792" y="1094"/>
                  <a:pt x="1812" y="1142"/>
                </a:cubicBezTo>
                <a:cubicBezTo>
                  <a:pt x="1820" y="1161"/>
                  <a:pt x="1855" y="1142"/>
                  <a:pt x="1874" y="1150"/>
                </a:cubicBezTo>
                <a:cubicBezTo>
                  <a:pt x="1883" y="1154"/>
                  <a:pt x="1881" y="1172"/>
                  <a:pt x="1890" y="1174"/>
                </a:cubicBezTo>
                <a:cubicBezTo>
                  <a:pt x="1923" y="1183"/>
                  <a:pt x="1957" y="1179"/>
                  <a:pt x="1991" y="1181"/>
                </a:cubicBezTo>
                <a:cubicBezTo>
                  <a:pt x="2136" y="1230"/>
                  <a:pt x="2021" y="1197"/>
                  <a:pt x="2349" y="1189"/>
                </a:cubicBezTo>
                <a:cubicBezTo>
                  <a:pt x="2393" y="1175"/>
                  <a:pt x="2438" y="1165"/>
                  <a:pt x="2482" y="1150"/>
                </a:cubicBezTo>
                <a:cubicBezTo>
                  <a:pt x="2540" y="1061"/>
                  <a:pt x="2685" y="1055"/>
                  <a:pt x="2777" y="1049"/>
                </a:cubicBezTo>
                <a:cubicBezTo>
                  <a:pt x="2789" y="1032"/>
                  <a:pt x="2806" y="1020"/>
                  <a:pt x="2816" y="1002"/>
                </a:cubicBezTo>
                <a:cubicBezTo>
                  <a:pt x="2854" y="934"/>
                  <a:pt x="2808" y="973"/>
                  <a:pt x="2855" y="940"/>
                </a:cubicBezTo>
                <a:cubicBezTo>
                  <a:pt x="2878" y="907"/>
                  <a:pt x="2888" y="876"/>
                  <a:pt x="2917" y="847"/>
                </a:cubicBezTo>
                <a:cubicBezTo>
                  <a:pt x="2975" y="677"/>
                  <a:pt x="2933" y="817"/>
                  <a:pt x="2941" y="411"/>
                </a:cubicBezTo>
                <a:cubicBezTo>
                  <a:pt x="2993" y="445"/>
                  <a:pt x="2944" y="477"/>
                  <a:pt x="2995" y="512"/>
                </a:cubicBezTo>
                <a:cubicBezTo>
                  <a:pt x="3016" y="450"/>
                  <a:pt x="3008" y="449"/>
                  <a:pt x="3019" y="512"/>
                </a:cubicBezTo>
                <a:cubicBezTo>
                  <a:pt x="3109" y="422"/>
                  <a:pt x="3065" y="548"/>
                  <a:pt x="3073" y="683"/>
                </a:cubicBezTo>
                <a:cubicBezTo>
                  <a:pt x="3074" y="709"/>
                  <a:pt x="3078" y="735"/>
                  <a:pt x="3081" y="761"/>
                </a:cubicBezTo>
                <a:cubicBezTo>
                  <a:pt x="3106" y="665"/>
                  <a:pt x="3105" y="682"/>
                  <a:pt x="3112" y="535"/>
                </a:cubicBezTo>
                <a:cubicBezTo>
                  <a:pt x="3137" y="572"/>
                  <a:pt x="3128" y="626"/>
                  <a:pt x="3143" y="551"/>
                </a:cubicBezTo>
                <a:cubicBezTo>
                  <a:pt x="3217" y="576"/>
                  <a:pt x="3107" y="531"/>
                  <a:pt x="3174" y="598"/>
                </a:cubicBezTo>
                <a:cubicBezTo>
                  <a:pt x="3180" y="604"/>
                  <a:pt x="3180" y="582"/>
                  <a:pt x="3182" y="574"/>
                </a:cubicBezTo>
                <a:cubicBezTo>
                  <a:pt x="3194" y="526"/>
                  <a:pt x="3176" y="539"/>
                  <a:pt x="3213" y="528"/>
                </a:cubicBezTo>
                <a:cubicBezTo>
                  <a:pt x="3218" y="536"/>
                  <a:pt x="3226" y="542"/>
                  <a:pt x="3229" y="551"/>
                </a:cubicBezTo>
                <a:cubicBezTo>
                  <a:pt x="3235" y="571"/>
                  <a:pt x="3237" y="634"/>
                  <a:pt x="3237" y="613"/>
                </a:cubicBezTo>
                <a:cubicBezTo>
                  <a:pt x="3237" y="425"/>
                  <a:pt x="3236" y="429"/>
                  <a:pt x="3221" y="302"/>
                </a:cubicBezTo>
                <a:cubicBezTo>
                  <a:pt x="3232" y="0"/>
                  <a:pt x="3239" y="50"/>
                  <a:pt x="3252" y="216"/>
                </a:cubicBezTo>
                <a:cubicBezTo>
                  <a:pt x="3272" y="158"/>
                  <a:pt x="3243" y="227"/>
                  <a:pt x="3283" y="177"/>
                </a:cubicBezTo>
                <a:cubicBezTo>
                  <a:pt x="3290" y="168"/>
                  <a:pt x="3298" y="118"/>
                  <a:pt x="3299" y="115"/>
                </a:cubicBezTo>
                <a:cubicBezTo>
                  <a:pt x="3302" y="374"/>
                  <a:pt x="3302" y="634"/>
                  <a:pt x="3307" y="893"/>
                </a:cubicBezTo>
                <a:cubicBezTo>
                  <a:pt x="3309" y="997"/>
                  <a:pt x="3300" y="1000"/>
                  <a:pt x="3330" y="956"/>
                </a:cubicBezTo>
                <a:cubicBezTo>
                  <a:pt x="3365" y="852"/>
                  <a:pt x="3506" y="853"/>
                  <a:pt x="3595" y="823"/>
                </a:cubicBezTo>
                <a:cubicBezTo>
                  <a:pt x="3610" y="808"/>
                  <a:pt x="3622" y="793"/>
                  <a:pt x="3641" y="784"/>
                </a:cubicBezTo>
                <a:cubicBezTo>
                  <a:pt x="3648" y="780"/>
                  <a:pt x="3665" y="777"/>
                  <a:pt x="3665" y="777"/>
                </a:cubicBezTo>
              </a:path>
            </a:pathLst>
          </a:custGeom>
          <a:noFill/>
          <a:ln w="82550" cap="flat" cmpd="sng">
            <a:solidFill>
              <a:srgbClr val="FFFF00"/>
            </a:solidFill>
            <a:prstDash val="solid"/>
            <a:round/>
            <a:headEnd/>
            <a:tailEnd/>
          </a:ln>
          <a:effectLst>
            <a:outerShdw blurRad="63500" dist="107763" dir="2700000" algn="ctr" rotWithShape="0">
              <a:srgbClr val="808080">
                <a:alpha val="50000"/>
              </a:srgbClr>
            </a:outerShdw>
          </a:effectLst>
        </p:spPr>
        <p:txBody>
          <a:bodyPr wrap="square"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647700" y="2133600"/>
            <a:ext cx="6019800" cy="698500"/>
          </a:xfrm>
          <a:custGeom>
            <a:avLst/>
            <a:gdLst>
              <a:gd name="T0" fmla="*/ 0 w 3648"/>
              <a:gd name="T1" fmla="*/ 192 h 560"/>
              <a:gd name="T2" fmla="*/ 1920 w 3648"/>
              <a:gd name="T3" fmla="*/ 528 h 560"/>
              <a:gd name="T4" fmla="*/ 3648 w 3648"/>
              <a:gd name="T5" fmla="*/ 0 h 560"/>
              <a:gd name="T6" fmla="*/ 0 60000 65536"/>
              <a:gd name="T7" fmla="*/ 0 60000 65536"/>
              <a:gd name="T8" fmla="*/ 0 60000 65536"/>
              <a:gd name="T9" fmla="*/ 0 w 3648"/>
              <a:gd name="T10" fmla="*/ 0 h 560"/>
              <a:gd name="T11" fmla="*/ 3648 w 3648"/>
              <a:gd name="T12" fmla="*/ 560 h 5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48" h="560">
                <a:moveTo>
                  <a:pt x="0" y="192"/>
                </a:moveTo>
                <a:cubicBezTo>
                  <a:pt x="656" y="376"/>
                  <a:pt x="1312" y="560"/>
                  <a:pt x="1920" y="528"/>
                </a:cubicBezTo>
                <a:cubicBezTo>
                  <a:pt x="2528" y="496"/>
                  <a:pt x="3088" y="248"/>
                  <a:pt x="3648" y="0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square" lIns="92160" tIns="46080" rIns="92160" bIns="46080" anchor="ctr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3" name="Line 21"/>
          <p:cNvSpPr>
            <a:spLocks noChangeShapeType="1"/>
          </p:cNvSpPr>
          <p:nvPr/>
        </p:nvSpPr>
        <p:spPr bwMode="auto">
          <a:xfrm>
            <a:off x="8128000" y="546100"/>
            <a:ext cx="0" cy="2133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square"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8382001" y="546100"/>
            <a:ext cx="38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 err="1">
                <a:solidFill>
                  <a:srgbClr val="FF0000"/>
                </a:solidFill>
                <a:ea typeface="MS PGothic" charset="0"/>
                <a:cs typeface="MS PGothic" charset="0"/>
              </a:rPr>
              <a:t>t</a:t>
            </a:r>
            <a:endParaRPr kumimoji="0" lang="en-US" sz="4000" b="0" i="0" dirty="0">
              <a:solidFill>
                <a:srgbClr val="FF0000"/>
              </a:solidFill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>
          <a:xfrm>
            <a:off x="0" y="4356100"/>
            <a:ext cx="9144000" cy="1588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0" y="3238500"/>
            <a:ext cx="9144000" cy="914400"/>
          </a:xfrm>
          <a:prstGeom prst="rect">
            <a:avLst/>
          </a:prstGeom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lin ang="720000" scaled="0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pperplate"/>
              </a:rPr>
              <a:t>Challenge</a:t>
            </a:r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pperplate"/>
              </a:rPr>
              <a:t> 3 </a:t>
            </a:r>
            <a:endParaRPr lang="de-DE" sz="2800" dirty="0">
              <a:solidFill>
                <a:schemeClr val="tx1">
                  <a:lumMod val="75000"/>
                  <a:lumOff val="25000"/>
                </a:schemeClr>
              </a:solidFill>
              <a:latin typeface="Copperplate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0" y="4152900"/>
            <a:ext cx="9144000" cy="2171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4400" dirty="0" smtClean="0">
              <a:solidFill>
                <a:srgbClr val="0C9AFB"/>
              </a:solidFill>
              <a:latin typeface="PT Sans Narrow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Qualitative</a:t>
            </a:r>
            <a:r>
              <a:rPr kumimoji="0" lang="de-DE" sz="4400" b="0" i="0" u="none" strike="noStrike" kern="1200" cap="none" spc="0" normalizeH="0" noProof="0" dirty="0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 </a:t>
            </a:r>
            <a:r>
              <a:rPr kumimoji="0" lang="de-DE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models</a:t>
            </a:r>
            <a:r>
              <a:rPr kumimoji="0" lang="de-DE" sz="4400" b="0" i="0" u="none" strike="noStrike" kern="1200" cap="none" spc="0" normalizeH="0" noProof="0" dirty="0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 </a:t>
            </a:r>
            <a:r>
              <a:rPr kumimoji="0" lang="de-DE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give</a:t>
            </a:r>
            <a:r>
              <a:rPr kumimoji="0" lang="de-DE" sz="4400" b="0" i="0" u="none" strike="noStrike" kern="1200" cap="none" spc="0" normalizeH="0" noProof="0" dirty="0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negative</a:t>
            </a:r>
            <a:r>
              <a:rPr kumimoji="0" lang="de-DE" sz="4400" b="0" i="0" u="none" strike="noStrike" kern="1200" cap="none" spc="0" normalizeH="0" noProof="0" dirty="0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 </a:t>
            </a:r>
            <a:r>
              <a:rPr kumimoji="0" lang="de-DE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average</a:t>
            </a:r>
            <a:r>
              <a:rPr kumimoji="0" lang="de-DE" sz="4400" b="0" i="0" u="none" strike="noStrike" kern="1200" cap="none" spc="0" normalizeH="0" noProof="0" dirty="0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 </a:t>
            </a:r>
            <a:r>
              <a:rPr kumimoji="0" lang="de-DE" sz="4400" b="0" i="0" u="none" strike="noStrike" kern="1200" cap="none" spc="0" normalizeH="0" noProof="0" dirty="0" err="1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curvature</a:t>
            </a:r>
            <a:endParaRPr kumimoji="0" lang="de-DE" sz="4400" b="0" i="0" u="none" strike="noStrike" kern="1200" cap="none" spc="0" normalizeH="0" noProof="0" dirty="0" smtClean="0">
              <a:ln>
                <a:noFill/>
              </a:ln>
              <a:solidFill>
                <a:srgbClr val="0C9AFB"/>
              </a:solidFill>
              <a:effectLst/>
              <a:uLnTx/>
              <a:uFillTx/>
              <a:latin typeface="PT Sans Narrow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400" noProof="0" dirty="0" err="1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for</a:t>
            </a:r>
            <a:r>
              <a:rPr lang="de-DE" sz="4400" noProof="0" dirty="0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 a </a:t>
            </a:r>
            <a:r>
              <a:rPr lang="de-DE" sz="4400" noProof="0" dirty="0" err="1" smtClean="0">
                <a:solidFill>
                  <a:srgbClr val="FF0000"/>
                </a:solidFill>
                <a:latin typeface="PT Sans Narrow"/>
                <a:ea typeface="+mj-ea"/>
                <a:cs typeface="+mj-cs"/>
              </a:rPr>
              <a:t>void-dominated</a:t>
            </a:r>
            <a:r>
              <a:rPr lang="de-DE" sz="4400" noProof="0" dirty="0" smtClean="0">
                <a:solidFill>
                  <a:srgbClr val="FF0000"/>
                </a:solidFill>
                <a:latin typeface="PT Sans Narrow"/>
                <a:ea typeface="+mj-ea"/>
                <a:cs typeface="+mj-cs"/>
              </a:rPr>
              <a:t> </a:t>
            </a:r>
            <a:r>
              <a:rPr lang="de-DE" sz="4400" noProof="0" dirty="0" err="1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present-day</a:t>
            </a:r>
            <a:r>
              <a:rPr lang="de-DE" sz="4400" noProof="0" dirty="0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 </a:t>
            </a:r>
            <a:r>
              <a:rPr lang="de-DE" sz="4400" noProof="0" dirty="0" err="1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Universe</a:t>
            </a:r>
            <a:endParaRPr kumimoji="0" lang="de-DE" sz="4400" b="0" i="0" u="none" strike="noStrike" kern="1200" cap="none" spc="0" normalizeH="0" baseline="0" noProof="0" dirty="0" smtClean="0">
              <a:ln>
                <a:noFill/>
              </a:ln>
              <a:solidFill>
                <a:srgbClr val="0C9AFB"/>
              </a:solidFill>
              <a:effectLst/>
              <a:uLnTx/>
              <a:uFillTx/>
              <a:latin typeface="PT Sans Narrow"/>
              <a:ea typeface="+mj-ea"/>
              <a:cs typeface="+mj-cs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22500" y="2261894"/>
            <a:ext cx="6921500" cy="70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160" tIns="46080" rIns="92160" bIns="46080">
            <a:prstTxWarp prst="textNoShape">
              <a:avLst/>
            </a:prstTxWarp>
            <a:spAutoFit/>
          </a:bodyPr>
          <a:lstStyle/>
          <a:p>
            <a:pPr>
              <a:buSzPct val="58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4000" i="0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&lt;R</a:t>
            </a:r>
            <a:r>
              <a:rPr kumimoji="0" lang="en-US" sz="4000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&gt;</a:t>
            </a:r>
            <a:r>
              <a:rPr kumimoji="0" lang="en-US" sz="4000" i="0" baseline="-25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kumimoji="0" lang="en-US" sz="4000" i="0" dirty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- 2 </a:t>
            </a:r>
            <a:r>
              <a:rPr kumimoji="0" lang="en-US" sz="4000" i="0" dirty="0" err="1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</a:t>
            </a:r>
            <a:r>
              <a:rPr kumimoji="0" lang="en-US" sz="4000" i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 ≈</a:t>
            </a:r>
            <a:r>
              <a:rPr kumimoji="0" lang="en-US" i="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 </a:t>
            </a:r>
            <a:r>
              <a:rPr kumimoji="0" lang="en-US" sz="4000" i="0" dirty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– 6 </a:t>
            </a:r>
            <a:r>
              <a:rPr kumimoji="0" lang="en-US" sz="4000" i="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H</a:t>
            </a:r>
            <a:r>
              <a:rPr kumimoji="0" lang="en-US" sz="4000" i="0" baseline="300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2</a:t>
            </a:r>
            <a:endParaRPr kumimoji="0" lang="en-US" sz="4000" i="0" baseline="30000" dirty="0">
              <a:solidFill>
                <a:srgbClr val="008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Lucida Sans Unicode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0" y="1553280"/>
            <a:ext cx="4716774" cy="70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160" tIns="46080" rIns="92160" bIns="46080">
            <a:prstTxWarp prst="textNoShape">
              <a:avLst/>
            </a:prstTxWarp>
            <a:spAutoFit/>
          </a:bodyPr>
          <a:lstStyle/>
          <a:p>
            <a:pPr>
              <a:buSzPct val="58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kumimoji="0" lang="en-US" sz="4000" i="0" dirty="0">
                <a:solidFill>
                  <a:srgbClr val="FF890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Q</a:t>
            </a:r>
            <a:r>
              <a:rPr kumimoji="0" lang="en-US" sz="4000" i="0" baseline="-25000" dirty="0">
                <a:solidFill>
                  <a:srgbClr val="FF890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D</a:t>
            </a:r>
            <a:r>
              <a:rPr kumimoji="0" lang="en-US" sz="4000" i="0" dirty="0" smtClean="0">
                <a:solidFill>
                  <a:srgbClr val="FF890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 ≈ </a:t>
            </a:r>
            <a:r>
              <a:rPr kumimoji="0" lang="en-US" sz="4000" i="0" dirty="0">
                <a:solidFill>
                  <a:srgbClr val="FF890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0   &lt;</a:t>
            </a:r>
            <a:r>
              <a:rPr kumimoji="0" lang="en-US" sz="4000" i="0" dirty="0" err="1">
                <a:solidFill>
                  <a:srgbClr val="FF890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  <a:sym typeface="Symbol" charset="2"/>
              </a:rPr>
              <a:t></a:t>
            </a:r>
            <a:r>
              <a:rPr kumimoji="0" lang="en-US" sz="4000" i="0" dirty="0">
                <a:solidFill>
                  <a:srgbClr val="FF890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&gt;</a:t>
            </a:r>
            <a:r>
              <a:rPr kumimoji="0" lang="en-US" sz="4000" i="0" dirty="0" smtClean="0">
                <a:solidFill>
                  <a:srgbClr val="FF890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msy10" pitchFamily="34" charset="0"/>
                <a:ea typeface="MS PGothic" pitchFamily="34" charset="-128"/>
                <a:cs typeface="MS PGothic" pitchFamily="34" charset="-128"/>
              </a:rPr>
              <a:t> ≈</a:t>
            </a:r>
            <a:r>
              <a:rPr kumimoji="0" lang="en-US" sz="4000" i="0" dirty="0" smtClean="0">
                <a:solidFill>
                  <a:srgbClr val="FF890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kumimoji="0" lang="en-US" sz="4000" i="0" dirty="0">
                <a:solidFill>
                  <a:srgbClr val="FF8907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Sans Unicode" charset="0"/>
                <a:ea typeface="MS PGothic" pitchFamily="34" charset="-128"/>
                <a:cs typeface="MS PGothic" pitchFamily="34" charset="-128"/>
              </a:rPr>
              <a:t>0 :</a:t>
            </a:r>
          </a:p>
        </p:txBody>
      </p:sp>
      <p:cxnSp>
        <p:nvCxnSpPr>
          <p:cNvPr id="9" name="Gerade Verbindung 8"/>
          <p:cNvCxnSpPr/>
          <p:nvPr/>
        </p:nvCxnSpPr>
        <p:spPr>
          <a:xfrm rot="5400000" flipH="1" flipV="1">
            <a:off x="4154195" y="2400297"/>
            <a:ext cx="937214" cy="6604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el 1"/>
          <p:cNvSpPr txBox="1">
            <a:spLocks/>
          </p:cNvSpPr>
          <p:nvPr/>
        </p:nvSpPr>
        <p:spPr>
          <a:xfrm>
            <a:off x="601974" y="266700"/>
            <a:ext cx="8229600" cy="1041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 err="1" smtClean="0">
                <a:solidFill>
                  <a:schemeClr val="bg1">
                    <a:lumMod val="75000"/>
                  </a:schemeClr>
                </a:solidFill>
                <a:latin typeface="Kannada Sangam MN"/>
                <a:ea typeface="+mj-ea"/>
                <a:cs typeface="+mj-cs"/>
              </a:rPr>
              <a:t>Present-day</a:t>
            </a:r>
            <a:r>
              <a:rPr lang="de-DE" sz="4400" dirty="0" smtClean="0">
                <a:solidFill>
                  <a:schemeClr val="bg1">
                    <a:lumMod val="75000"/>
                  </a:schemeClr>
                </a:solidFill>
                <a:latin typeface="Kannada Sangam MN"/>
                <a:ea typeface="+mj-ea"/>
                <a:cs typeface="+mj-cs"/>
              </a:rPr>
              <a:t> </a:t>
            </a:r>
            <a:r>
              <a:rPr lang="de-DE" sz="4400" dirty="0" err="1" smtClean="0">
                <a:solidFill>
                  <a:schemeClr val="bg1">
                    <a:lumMod val="75000"/>
                  </a:schemeClr>
                </a:solidFill>
                <a:latin typeface="Kannada Sangam MN"/>
                <a:ea typeface="+mj-ea"/>
                <a:cs typeface="+mj-cs"/>
              </a:rPr>
              <a:t>Universe</a:t>
            </a:r>
            <a:endParaRPr kumimoji="0" lang="de-DE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Kannada Sangam MN"/>
              <a:ea typeface="+mj-ea"/>
              <a:cs typeface="+mj-cs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203200" y="3199107"/>
            <a:ext cx="8628374" cy="1041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400" noProof="0" dirty="0" err="1" smtClean="0">
                <a:solidFill>
                  <a:schemeClr val="bg1">
                    <a:lumMod val="75000"/>
                  </a:schemeClr>
                </a:solidFill>
                <a:latin typeface="Kannada Sangam MN"/>
                <a:ea typeface="+mj-ea"/>
                <a:cs typeface="+mj-cs"/>
              </a:rPr>
              <a:t>Averaged</a:t>
            </a:r>
            <a:r>
              <a:rPr lang="de-DE" sz="4400" noProof="0" dirty="0" smtClean="0">
                <a:solidFill>
                  <a:schemeClr val="bg1">
                    <a:lumMod val="75000"/>
                  </a:schemeClr>
                </a:solidFill>
                <a:latin typeface="Kannada Sangam MN"/>
                <a:ea typeface="+mj-ea"/>
                <a:cs typeface="+mj-cs"/>
              </a:rPr>
              <a:t> </a:t>
            </a:r>
            <a:r>
              <a:rPr lang="de-DE" sz="4400" noProof="0" dirty="0" err="1" smtClean="0">
                <a:solidFill>
                  <a:schemeClr val="bg1">
                    <a:lumMod val="75000"/>
                  </a:schemeClr>
                </a:solidFill>
                <a:latin typeface="Kannada Sangam MN"/>
                <a:ea typeface="+mj-ea"/>
                <a:cs typeface="+mj-cs"/>
              </a:rPr>
              <a:t>Hamiltonian</a:t>
            </a:r>
            <a:r>
              <a:rPr lang="de-DE" sz="4400" noProof="0" dirty="0" smtClean="0">
                <a:solidFill>
                  <a:schemeClr val="bg1">
                    <a:lumMod val="75000"/>
                  </a:schemeClr>
                </a:solidFill>
                <a:latin typeface="Kannada Sangam MN"/>
                <a:ea typeface="+mj-ea"/>
                <a:cs typeface="+mj-cs"/>
              </a:rPr>
              <a:t> </a:t>
            </a:r>
            <a:r>
              <a:rPr lang="de-DE" sz="4400" noProof="0" dirty="0" err="1" smtClean="0">
                <a:solidFill>
                  <a:schemeClr val="bg1">
                    <a:lumMod val="75000"/>
                  </a:schemeClr>
                </a:solidFill>
                <a:latin typeface="Kannada Sangam MN"/>
                <a:ea typeface="+mj-ea"/>
                <a:cs typeface="+mj-cs"/>
              </a:rPr>
              <a:t>Constraint</a:t>
            </a:r>
            <a:endParaRPr kumimoji="0" lang="de-DE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Kannada Sangam MN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6" grpId="0"/>
      <p:bldP spid="8" grpId="0"/>
      <p:bldP spid="12" grpId="0"/>
      <p:bldP spid="1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>
          <a:xfrm>
            <a:off x="0" y="3775392"/>
            <a:ext cx="9144000" cy="1588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hteck 9"/>
          <p:cNvSpPr/>
          <p:nvPr/>
        </p:nvSpPr>
        <p:spPr>
          <a:xfrm>
            <a:off x="0" y="2616200"/>
            <a:ext cx="9144000" cy="914400"/>
          </a:xfrm>
          <a:prstGeom prst="rect">
            <a:avLst/>
          </a:prstGeom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</a:schemeClr>
                </a:gs>
                <a:gs pos="100000">
                  <a:srgbClr val="FFFFFF"/>
                </a:gs>
              </a:gsLst>
              <a:lin ang="720000" scaled="0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opperplate"/>
              </a:rPr>
              <a:t>Challenge</a:t>
            </a:r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pperplate"/>
              </a:rPr>
              <a:t> 4 </a:t>
            </a:r>
            <a:endParaRPr lang="de-DE" sz="2800" dirty="0">
              <a:solidFill>
                <a:schemeClr val="tx1">
                  <a:lumMod val="75000"/>
                  <a:lumOff val="25000"/>
                </a:schemeClr>
              </a:solidFill>
              <a:latin typeface="Copperplate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609600" y="4292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 err="1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Non-Conservation</a:t>
            </a:r>
            <a:r>
              <a:rPr lang="de-DE" sz="4400" dirty="0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 of </a:t>
            </a:r>
            <a:r>
              <a:rPr lang="de-DE" sz="4400" dirty="0" err="1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Curvature</a:t>
            </a:r>
            <a:endParaRPr kumimoji="0" lang="de-DE" sz="4400" b="0" i="0" u="none" strike="noStrike" kern="1200" cap="none" spc="0" normalizeH="0" baseline="0" noProof="0" dirty="0" smtClean="0">
              <a:ln>
                <a:noFill/>
              </a:ln>
              <a:solidFill>
                <a:srgbClr val="0C9AFB"/>
              </a:solidFill>
              <a:effectLst/>
              <a:uLnTx/>
              <a:uFillTx/>
              <a:latin typeface="PT Sans Narrow"/>
              <a:ea typeface="+mj-ea"/>
              <a:cs typeface="+mj-cs"/>
            </a:endParaRPr>
          </a:p>
        </p:txBody>
      </p:sp>
      <p:pic>
        <p:nvPicPr>
          <p:cNvPr id="6" name="Bild 5" descr="A4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00200" y="603250"/>
            <a:ext cx="5740400" cy="11811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hteck 7"/>
          <p:cNvSpPr/>
          <p:nvPr/>
        </p:nvSpPr>
        <p:spPr>
          <a:xfrm>
            <a:off x="3175000" y="5368767"/>
            <a:ext cx="33147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3200" dirty="0" err="1" smtClean="0">
                <a:solidFill>
                  <a:srgbClr val="FF0000"/>
                </a:solidFill>
              </a:rPr>
              <a:t>Subtle</a:t>
            </a:r>
            <a:r>
              <a:rPr lang="de-DE" sz="3200" dirty="0" smtClean="0">
                <a:solidFill>
                  <a:srgbClr val="FF0000"/>
                </a:solidFill>
              </a:rPr>
              <a:t> </a:t>
            </a:r>
            <a:r>
              <a:rPr lang="de-DE" sz="3200" dirty="0" err="1" smtClean="0">
                <a:solidFill>
                  <a:srgbClr val="FF0000"/>
                </a:solidFill>
              </a:rPr>
              <a:t>thing</a:t>
            </a:r>
            <a:r>
              <a:rPr lang="de-DE" sz="3200" dirty="0" smtClean="0">
                <a:solidFill>
                  <a:srgbClr val="FF0000"/>
                </a:solidFill>
              </a:rPr>
              <a:t> !</a:t>
            </a:r>
            <a:endParaRPr lang="de-DE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>
          <a:xfrm>
            <a:off x="0" y="4724400"/>
            <a:ext cx="9144000" cy="1588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el 1"/>
          <p:cNvSpPr txBox="1">
            <a:spLocks/>
          </p:cNvSpPr>
          <p:nvPr/>
        </p:nvSpPr>
        <p:spPr>
          <a:xfrm>
            <a:off x="0" y="48641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Curvature</a:t>
            </a: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 </a:t>
            </a:r>
            <a:r>
              <a:rPr kumimoji="0" lang="de-DE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is</a:t>
            </a: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 </a:t>
            </a:r>
            <a:r>
              <a:rPr kumimoji="0" lang="de-DE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not</a:t>
            </a:r>
            <a:r>
              <a:rPr kumimoji="0" lang="de-DE" sz="3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 </a:t>
            </a:r>
            <a:r>
              <a:rPr kumimoji="0" lang="de-DE" sz="36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conserved</a:t>
            </a:r>
            <a:endParaRPr lang="de-DE" sz="3600" dirty="0" smtClean="0">
              <a:solidFill>
                <a:srgbClr val="FF0000"/>
              </a:solidFill>
              <a:latin typeface="PT Sans Narrow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600" dirty="0" err="1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while</a:t>
            </a:r>
            <a:r>
              <a:rPr lang="de-DE" sz="3600" dirty="0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 </a:t>
            </a:r>
            <a:r>
              <a:rPr lang="de-DE" sz="3600" dirty="0" err="1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Restmass</a:t>
            </a:r>
            <a:r>
              <a:rPr kumimoji="0" lang="de-DE" sz="3600" b="0" i="0" u="none" strike="noStrike" kern="1200" cap="none" spc="0" normalizeH="0" noProof="0" dirty="0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 </a:t>
            </a:r>
            <a:r>
              <a: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C9AFB"/>
                </a:solidFill>
                <a:effectLst/>
                <a:uLnTx/>
                <a:uFillTx/>
                <a:latin typeface="PT Sans Narrow"/>
                <a:ea typeface="+mj-ea"/>
                <a:cs typeface="+mj-cs"/>
              </a:rPr>
              <a:t> </a:t>
            </a:r>
            <a:r>
              <a:rPr lang="de-DE" sz="3600" dirty="0" err="1" smtClean="0">
                <a:solidFill>
                  <a:srgbClr val="FF0000"/>
                </a:solidFill>
                <a:latin typeface="PT Sans Narrow"/>
                <a:ea typeface="+mj-ea"/>
                <a:cs typeface="+mj-cs"/>
              </a:rPr>
              <a:t>is</a:t>
            </a:r>
            <a:r>
              <a:rPr lang="de-DE" sz="3600" dirty="0" smtClean="0">
                <a:solidFill>
                  <a:srgbClr val="FF0000"/>
                </a:solidFill>
                <a:latin typeface="PT Sans Narrow"/>
                <a:ea typeface="+mj-ea"/>
                <a:cs typeface="+mj-cs"/>
              </a:rPr>
              <a:t> </a:t>
            </a:r>
            <a:r>
              <a:rPr lang="de-DE" sz="3600" dirty="0" err="1" smtClean="0">
                <a:solidFill>
                  <a:srgbClr val="FF0000"/>
                </a:solidFill>
                <a:latin typeface="PT Sans Narrow"/>
                <a:ea typeface="+mj-ea"/>
                <a:cs typeface="+mj-cs"/>
              </a:rPr>
              <a:t>conserved</a:t>
            </a:r>
            <a:endParaRPr kumimoji="0" lang="de-DE" sz="3600" b="0" i="0" u="none" strike="noStrike" kern="1200" cap="none" spc="0" normalizeH="0" baseline="0" noProof="0" dirty="0" smtClean="0">
              <a:ln>
                <a:noFill/>
              </a:ln>
              <a:solidFill>
                <a:srgbClr val="0C9AFB"/>
              </a:solidFill>
              <a:effectLst/>
              <a:uLnTx/>
              <a:uFillTx/>
              <a:latin typeface="PT Sans Narrow"/>
              <a:ea typeface="+mj-ea"/>
              <a:cs typeface="+mj-cs"/>
            </a:endParaRPr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609600" y="500381"/>
            <a:ext cx="6096000" cy="45719"/>
          </a:xfrm>
          <a:custGeom>
            <a:avLst/>
            <a:gdLst>
              <a:gd name="T0" fmla="*/ 0 w 3648"/>
              <a:gd name="T1" fmla="*/ 192 h 560"/>
              <a:gd name="T2" fmla="*/ 1920 w 3648"/>
              <a:gd name="T3" fmla="*/ 528 h 560"/>
              <a:gd name="T4" fmla="*/ 3648 w 3648"/>
              <a:gd name="T5" fmla="*/ 0 h 560"/>
              <a:gd name="T6" fmla="*/ 0 60000 65536"/>
              <a:gd name="T7" fmla="*/ 0 60000 65536"/>
              <a:gd name="T8" fmla="*/ 0 60000 65536"/>
              <a:gd name="T9" fmla="*/ 0 w 3648"/>
              <a:gd name="T10" fmla="*/ 0 h 560"/>
              <a:gd name="T11" fmla="*/ 3648 w 3648"/>
              <a:gd name="T12" fmla="*/ 560 h 5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48" h="560">
                <a:moveTo>
                  <a:pt x="0" y="192"/>
                </a:moveTo>
                <a:cubicBezTo>
                  <a:pt x="656" y="376"/>
                  <a:pt x="1312" y="560"/>
                  <a:pt x="1920" y="528"/>
                </a:cubicBezTo>
                <a:cubicBezTo>
                  <a:pt x="2528" y="496"/>
                  <a:pt x="3088" y="248"/>
                  <a:pt x="3648" y="0"/>
                </a:cubicBez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 wrap="square" lIns="92160" tIns="46080" rIns="92160" bIns="46080" anchor="ctr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7" name="Freeform 3"/>
          <p:cNvSpPr>
            <a:spLocks/>
          </p:cNvSpPr>
          <p:nvPr/>
        </p:nvSpPr>
        <p:spPr bwMode="auto">
          <a:xfrm>
            <a:off x="457200" y="330200"/>
            <a:ext cx="6096000" cy="457200"/>
          </a:xfrm>
          <a:custGeom>
            <a:avLst/>
            <a:gdLst/>
            <a:ahLst/>
            <a:cxnLst>
              <a:cxn ang="0">
                <a:pos x="0" y="152"/>
              </a:cxn>
              <a:cxn ang="0">
                <a:pos x="240" y="56"/>
              </a:cxn>
              <a:cxn ang="0">
                <a:pos x="336" y="248"/>
              </a:cxn>
              <a:cxn ang="0">
                <a:pos x="480" y="248"/>
              </a:cxn>
              <a:cxn ang="0">
                <a:pos x="768" y="248"/>
              </a:cxn>
              <a:cxn ang="0">
                <a:pos x="960" y="344"/>
              </a:cxn>
              <a:cxn ang="0">
                <a:pos x="1200" y="104"/>
              </a:cxn>
              <a:cxn ang="0">
                <a:pos x="1296" y="8"/>
              </a:cxn>
              <a:cxn ang="0">
                <a:pos x="1440" y="56"/>
              </a:cxn>
              <a:cxn ang="0">
                <a:pos x="1488" y="152"/>
              </a:cxn>
              <a:cxn ang="0">
                <a:pos x="1680" y="248"/>
              </a:cxn>
              <a:cxn ang="0">
                <a:pos x="2112" y="248"/>
              </a:cxn>
              <a:cxn ang="0">
                <a:pos x="2256" y="104"/>
              </a:cxn>
              <a:cxn ang="0">
                <a:pos x="2448" y="104"/>
              </a:cxn>
              <a:cxn ang="0">
                <a:pos x="2784" y="200"/>
              </a:cxn>
              <a:cxn ang="0">
                <a:pos x="3120" y="344"/>
              </a:cxn>
              <a:cxn ang="0">
                <a:pos x="3264" y="104"/>
              </a:cxn>
              <a:cxn ang="0">
                <a:pos x="3408" y="8"/>
              </a:cxn>
              <a:cxn ang="0">
                <a:pos x="3552" y="56"/>
              </a:cxn>
              <a:cxn ang="0">
                <a:pos x="3600" y="200"/>
              </a:cxn>
              <a:cxn ang="0">
                <a:pos x="3648" y="296"/>
              </a:cxn>
              <a:cxn ang="0">
                <a:pos x="3696" y="152"/>
              </a:cxn>
              <a:cxn ang="0">
                <a:pos x="3648" y="152"/>
              </a:cxn>
              <a:cxn ang="0">
                <a:pos x="3792" y="392"/>
              </a:cxn>
              <a:cxn ang="0">
                <a:pos x="3792" y="200"/>
              </a:cxn>
              <a:cxn ang="0">
                <a:pos x="3840" y="152"/>
              </a:cxn>
            </a:cxnLst>
            <a:rect l="0" t="0" r="r" b="b"/>
            <a:pathLst>
              <a:path w="3840" h="400">
                <a:moveTo>
                  <a:pt x="0" y="152"/>
                </a:moveTo>
                <a:cubicBezTo>
                  <a:pt x="92" y="96"/>
                  <a:pt x="184" y="40"/>
                  <a:pt x="240" y="56"/>
                </a:cubicBezTo>
                <a:cubicBezTo>
                  <a:pt x="296" y="72"/>
                  <a:pt x="296" y="216"/>
                  <a:pt x="336" y="248"/>
                </a:cubicBezTo>
                <a:cubicBezTo>
                  <a:pt x="376" y="280"/>
                  <a:pt x="408" y="248"/>
                  <a:pt x="480" y="248"/>
                </a:cubicBezTo>
                <a:cubicBezTo>
                  <a:pt x="552" y="248"/>
                  <a:pt x="688" y="232"/>
                  <a:pt x="768" y="248"/>
                </a:cubicBezTo>
                <a:cubicBezTo>
                  <a:pt x="848" y="264"/>
                  <a:pt x="888" y="368"/>
                  <a:pt x="960" y="344"/>
                </a:cubicBezTo>
                <a:cubicBezTo>
                  <a:pt x="1032" y="320"/>
                  <a:pt x="1144" y="160"/>
                  <a:pt x="1200" y="104"/>
                </a:cubicBezTo>
                <a:cubicBezTo>
                  <a:pt x="1256" y="48"/>
                  <a:pt x="1256" y="16"/>
                  <a:pt x="1296" y="8"/>
                </a:cubicBezTo>
                <a:cubicBezTo>
                  <a:pt x="1336" y="0"/>
                  <a:pt x="1408" y="32"/>
                  <a:pt x="1440" y="56"/>
                </a:cubicBezTo>
                <a:cubicBezTo>
                  <a:pt x="1472" y="80"/>
                  <a:pt x="1448" y="120"/>
                  <a:pt x="1488" y="152"/>
                </a:cubicBezTo>
                <a:cubicBezTo>
                  <a:pt x="1528" y="184"/>
                  <a:pt x="1576" y="232"/>
                  <a:pt x="1680" y="248"/>
                </a:cubicBezTo>
                <a:cubicBezTo>
                  <a:pt x="1784" y="264"/>
                  <a:pt x="2016" y="272"/>
                  <a:pt x="2112" y="248"/>
                </a:cubicBezTo>
                <a:cubicBezTo>
                  <a:pt x="2208" y="224"/>
                  <a:pt x="2200" y="128"/>
                  <a:pt x="2256" y="104"/>
                </a:cubicBezTo>
                <a:cubicBezTo>
                  <a:pt x="2312" y="80"/>
                  <a:pt x="2360" y="88"/>
                  <a:pt x="2448" y="104"/>
                </a:cubicBezTo>
                <a:cubicBezTo>
                  <a:pt x="2536" y="120"/>
                  <a:pt x="2672" y="160"/>
                  <a:pt x="2784" y="200"/>
                </a:cubicBezTo>
                <a:cubicBezTo>
                  <a:pt x="2896" y="240"/>
                  <a:pt x="3040" y="360"/>
                  <a:pt x="3120" y="344"/>
                </a:cubicBezTo>
                <a:cubicBezTo>
                  <a:pt x="3200" y="328"/>
                  <a:pt x="3216" y="160"/>
                  <a:pt x="3264" y="104"/>
                </a:cubicBezTo>
                <a:cubicBezTo>
                  <a:pt x="3312" y="48"/>
                  <a:pt x="3360" y="16"/>
                  <a:pt x="3408" y="8"/>
                </a:cubicBezTo>
                <a:cubicBezTo>
                  <a:pt x="3456" y="0"/>
                  <a:pt x="3520" y="24"/>
                  <a:pt x="3552" y="56"/>
                </a:cubicBezTo>
                <a:cubicBezTo>
                  <a:pt x="3584" y="88"/>
                  <a:pt x="3584" y="160"/>
                  <a:pt x="3600" y="200"/>
                </a:cubicBezTo>
                <a:cubicBezTo>
                  <a:pt x="3616" y="240"/>
                  <a:pt x="3632" y="304"/>
                  <a:pt x="3648" y="296"/>
                </a:cubicBezTo>
                <a:cubicBezTo>
                  <a:pt x="3664" y="288"/>
                  <a:pt x="3696" y="176"/>
                  <a:pt x="3696" y="152"/>
                </a:cubicBezTo>
                <a:cubicBezTo>
                  <a:pt x="3696" y="128"/>
                  <a:pt x="3632" y="112"/>
                  <a:pt x="3648" y="152"/>
                </a:cubicBezTo>
                <a:cubicBezTo>
                  <a:pt x="3664" y="192"/>
                  <a:pt x="3768" y="384"/>
                  <a:pt x="3792" y="392"/>
                </a:cubicBezTo>
                <a:cubicBezTo>
                  <a:pt x="3816" y="400"/>
                  <a:pt x="3784" y="240"/>
                  <a:pt x="3792" y="200"/>
                </a:cubicBezTo>
                <a:cubicBezTo>
                  <a:pt x="3800" y="160"/>
                  <a:pt x="3832" y="160"/>
                  <a:pt x="3840" y="152"/>
                </a:cubicBezTo>
              </a:path>
            </a:pathLst>
          </a:custGeom>
          <a:solidFill>
            <a:srgbClr val="FFFF00"/>
          </a:solidFill>
          <a:ln w="9525" cap="flat" cmpd="sng">
            <a:noFill/>
            <a:prstDash val="solid"/>
            <a:round/>
            <a:headEnd/>
            <a:tailEnd/>
          </a:ln>
          <a:effectLst>
            <a:outerShdw blurRad="63500" dist="107763" dir="2700000" algn="ctr" rotWithShape="0">
              <a:srgbClr val="808080">
                <a:alpha val="50000"/>
              </a:srgbClr>
            </a:outerShdw>
          </a:effectLst>
        </p:spPr>
        <p:txBody>
          <a:bodyPr wrap="square"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609600" y="2087881"/>
            <a:ext cx="6096000" cy="45719"/>
          </a:xfrm>
          <a:custGeom>
            <a:avLst/>
            <a:gdLst>
              <a:gd name="T0" fmla="*/ 0 w 3648"/>
              <a:gd name="T1" fmla="*/ 192 h 560"/>
              <a:gd name="T2" fmla="*/ 1920 w 3648"/>
              <a:gd name="T3" fmla="*/ 528 h 560"/>
              <a:gd name="T4" fmla="*/ 3648 w 3648"/>
              <a:gd name="T5" fmla="*/ 0 h 560"/>
              <a:gd name="T6" fmla="*/ 0 60000 65536"/>
              <a:gd name="T7" fmla="*/ 0 60000 65536"/>
              <a:gd name="T8" fmla="*/ 0 60000 65536"/>
              <a:gd name="T9" fmla="*/ 0 w 3648"/>
              <a:gd name="T10" fmla="*/ 0 h 560"/>
              <a:gd name="T11" fmla="*/ 3648 w 3648"/>
              <a:gd name="T12" fmla="*/ 560 h 5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48" h="560">
                <a:moveTo>
                  <a:pt x="0" y="192"/>
                </a:moveTo>
                <a:cubicBezTo>
                  <a:pt x="656" y="376"/>
                  <a:pt x="1312" y="560"/>
                  <a:pt x="1920" y="528"/>
                </a:cubicBezTo>
                <a:cubicBezTo>
                  <a:pt x="2528" y="496"/>
                  <a:pt x="3088" y="248"/>
                  <a:pt x="3648" y="0"/>
                </a:cubicBez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/>
          </a:ln>
        </p:spPr>
        <p:txBody>
          <a:bodyPr wrap="square" lIns="92160" tIns="46080" rIns="92160" bIns="46080" anchor="ctr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9" name="Freeform 11"/>
          <p:cNvSpPr>
            <a:spLocks/>
          </p:cNvSpPr>
          <p:nvPr/>
        </p:nvSpPr>
        <p:spPr bwMode="auto">
          <a:xfrm>
            <a:off x="685800" y="546100"/>
            <a:ext cx="6019800" cy="2514600"/>
          </a:xfrm>
          <a:custGeom>
            <a:avLst/>
            <a:gdLst/>
            <a:ahLst/>
            <a:cxnLst>
              <a:cxn ang="0">
                <a:pos x="37" y="535"/>
              </a:cxn>
              <a:cxn ang="0">
                <a:pos x="61" y="481"/>
              </a:cxn>
              <a:cxn ang="0">
                <a:pos x="92" y="520"/>
              </a:cxn>
              <a:cxn ang="0">
                <a:pos x="139" y="621"/>
              </a:cxn>
              <a:cxn ang="0">
                <a:pos x="154" y="559"/>
              </a:cxn>
              <a:cxn ang="0">
                <a:pos x="255" y="637"/>
              </a:cxn>
              <a:cxn ang="0">
                <a:pos x="325" y="995"/>
              </a:cxn>
              <a:cxn ang="0">
                <a:pos x="590" y="1065"/>
              </a:cxn>
              <a:cxn ang="0">
                <a:pos x="754" y="1104"/>
              </a:cxn>
              <a:cxn ang="0">
                <a:pos x="971" y="1150"/>
              </a:cxn>
              <a:cxn ang="0">
                <a:pos x="1259" y="1150"/>
              </a:cxn>
              <a:cxn ang="0">
                <a:pos x="1337" y="1057"/>
              </a:cxn>
              <a:cxn ang="0">
                <a:pos x="1415" y="932"/>
              </a:cxn>
              <a:cxn ang="0">
                <a:pos x="1524" y="745"/>
              </a:cxn>
              <a:cxn ang="0">
                <a:pos x="1532" y="349"/>
              </a:cxn>
              <a:cxn ang="0">
                <a:pos x="1579" y="481"/>
              </a:cxn>
              <a:cxn ang="0">
                <a:pos x="1594" y="395"/>
              </a:cxn>
              <a:cxn ang="0">
                <a:pos x="1633" y="800"/>
              </a:cxn>
              <a:cxn ang="0">
                <a:pos x="1672" y="777"/>
              </a:cxn>
              <a:cxn ang="0">
                <a:pos x="1765" y="979"/>
              </a:cxn>
              <a:cxn ang="0">
                <a:pos x="1804" y="987"/>
              </a:cxn>
              <a:cxn ang="0">
                <a:pos x="1874" y="1150"/>
              </a:cxn>
              <a:cxn ang="0">
                <a:pos x="1991" y="1181"/>
              </a:cxn>
              <a:cxn ang="0">
                <a:pos x="2482" y="1150"/>
              </a:cxn>
              <a:cxn ang="0">
                <a:pos x="2816" y="1002"/>
              </a:cxn>
              <a:cxn ang="0">
                <a:pos x="2917" y="847"/>
              </a:cxn>
              <a:cxn ang="0">
                <a:pos x="2995" y="512"/>
              </a:cxn>
              <a:cxn ang="0">
                <a:pos x="3073" y="683"/>
              </a:cxn>
              <a:cxn ang="0">
                <a:pos x="3112" y="535"/>
              </a:cxn>
              <a:cxn ang="0">
                <a:pos x="3174" y="598"/>
              </a:cxn>
              <a:cxn ang="0">
                <a:pos x="3213" y="528"/>
              </a:cxn>
              <a:cxn ang="0">
                <a:pos x="3237" y="613"/>
              </a:cxn>
              <a:cxn ang="0">
                <a:pos x="3252" y="216"/>
              </a:cxn>
              <a:cxn ang="0">
                <a:pos x="3299" y="115"/>
              </a:cxn>
              <a:cxn ang="0">
                <a:pos x="3330" y="956"/>
              </a:cxn>
              <a:cxn ang="0">
                <a:pos x="3641" y="784"/>
              </a:cxn>
            </a:cxnLst>
            <a:rect l="0" t="0" r="r" b="b"/>
            <a:pathLst>
              <a:path w="3665" h="1230">
                <a:moveTo>
                  <a:pt x="6" y="761"/>
                </a:moveTo>
                <a:cubicBezTo>
                  <a:pt x="11" y="599"/>
                  <a:pt x="0" y="372"/>
                  <a:pt x="37" y="535"/>
                </a:cubicBezTo>
                <a:cubicBezTo>
                  <a:pt x="42" y="527"/>
                  <a:pt x="49" y="521"/>
                  <a:pt x="53" y="512"/>
                </a:cubicBezTo>
                <a:cubicBezTo>
                  <a:pt x="57" y="502"/>
                  <a:pt x="51" y="486"/>
                  <a:pt x="61" y="481"/>
                </a:cubicBezTo>
                <a:cubicBezTo>
                  <a:pt x="68" y="477"/>
                  <a:pt x="64" y="498"/>
                  <a:pt x="69" y="504"/>
                </a:cubicBezTo>
                <a:cubicBezTo>
                  <a:pt x="75" y="511"/>
                  <a:pt x="84" y="515"/>
                  <a:pt x="92" y="520"/>
                </a:cubicBezTo>
                <a:cubicBezTo>
                  <a:pt x="132" y="456"/>
                  <a:pt x="106" y="374"/>
                  <a:pt x="131" y="302"/>
                </a:cubicBezTo>
                <a:cubicBezTo>
                  <a:pt x="134" y="408"/>
                  <a:pt x="128" y="515"/>
                  <a:pt x="139" y="621"/>
                </a:cubicBezTo>
                <a:cubicBezTo>
                  <a:pt x="140" y="629"/>
                  <a:pt x="160" y="621"/>
                  <a:pt x="162" y="613"/>
                </a:cubicBezTo>
                <a:cubicBezTo>
                  <a:pt x="166" y="595"/>
                  <a:pt x="154" y="541"/>
                  <a:pt x="154" y="559"/>
                </a:cubicBezTo>
                <a:cubicBezTo>
                  <a:pt x="154" y="585"/>
                  <a:pt x="159" y="611"/>
                  <a:pt x="162" y="637"/>
                </a:cubicBezTo>
                <a:cubicBezTo>
                  <a:pt x="197" y="613"/>
                  <a:pt x="210" y="629"/>
                  <a:pt x="255" y="637"/>
                </a:cubicBezTo>
                <a:cubicBezTo>
                  <a:pt x="265" y="850"/>
                  <a:pt x="252" y="752"/>
                  <a:pt x="287" y="854"/>
                </a:cubicBezTo>
                <a:cubicBezTo>
                  <a:pt x="290" y="885"/>
                  <a:pt x="307" y="964"/>
                  <a:pt x="325" y="995"/>
                </a:cubicBezTo>
                <a:cubicBezTo>
                  <a:pt x="341" y="1024"/>
                  <a:pt x="349" y="1014"/>
                  <a:pt x="372" y="1026"/>
                </a:cubicBezTo>
                <a:cubicBezTo>
                  <a:pt x="442" y="1061"/>
                  <a:pt x="510" y="1060"/>
                  <a:pt x="590" y="1065"/>
                </a:cubicBezTo>
                <a:cubicBezTo>
                  <a:pt x="631" y="1074"/>
                  <a:pt x="664" y="1082"/>
                  <a:pt x="707" y="1088"/>
                </a:cubicBezTo>
                <a:cubicBezTo>
                  <a:pt x="723" y="1093"/>
                  <a:pt x="738" y="1099"/>
                  <a:pt x="754" y="1104"/>
                </a:cubicBezTo>
                <a:cubicBezTo>
                  <a:pt x="762" y="1107"/>
                  <a:pt x="777" y="1111"/>
                  <a:pt x="777" y="1111"/>
                </a:cubicBezTo>
                <a:cubicBezTo>
                  <a:pt x="824" y="1144"/>
                  <a:pt x="913" y="1142"/>
                  <a:pt x="971" y="1150"/>
                </a:cubicBezTo>
                <a:cubicBezTo>
                  <a:pt x="1050" y="1177"/>
                  <a:pt x="1053" y="1175"/>
                  <a:pt x="1151" y="1181"/>
                </a:cubicBezTo>
                <a:cubicBezTo>
                  <a:pt x="1203" y="1177"/>
                  <a:pt x="1243" y="1199"/>
                  <a:pt x="1259" y="1150"/>
                </a:cubicBezTo>
                <a:cubicBezTo>
                  <a:pt x="1264" y="1135"/>
                  <a:pt x="1258" y="1117"/>
                  <a:pt x="1267" y="1104"/>
                </a:cubicBezTo>
                <a:cubicBezTo>
                  <a:pt x="1283" y="1081"/>
                  <a:pt x="1310" y="1066"/>
                  <a:pt x="1337" y="1057"/>
                </a:cubicBezTo>
                <a:cubicBezTo>
                  <a:pt x="1353" y="1052"/>
                  <a:pt x="1384" y="1041"/>
                  <a:pt x="1384" y="1041"/>
                </a:cubicBezTo>
                <a:cubicBezTo>
                  <a:pt x="1397" y="1003"/>
                  <a:pt x="1407" y="971"/>
                  <a:pt x="1415" y="932"/>
                </a:cubicBezTo>
                <a:cubicBezTo>
                  <a:pt x="1451" y="987"/>
                  <a:pt x="1430" y="969"/>
                  <a:pt x="1470" y="995"/>
                </a:cubicBezTo>
                <a:cubicBezTo>
                  <a:pt x="1560" y="932"/>
                  <a:pt x="1412" y="672"/>
                  <a:pt x="1524" y="745"/>
                </a:cubicBezTo>
                <a:cubicBezTo>
                  <a:pt x="1548" y="676"/>
                  <a:pt x="1524" y="755"/>
                  <a:pt x="1524" y="590"/>
                </a:cubicBezTo>
                <a:cubicBezTo>
                  <a:pt x="1524" y="510"/>
                  <a:pt x="1529" y="429"/>
                  <a:pt x="1532" y="349"/>
                </a:cubicBezTo>
                <a:cubicBezTo>
                  <a:pt x="1535" y="398"/>
                  <a:pt x="1530" y="448"/>
                  <a:pt x="1540" y="496"/>
                </a:cubicBezTo>
                <a:cubicBezTo>
                  <a:pt x="1548" y="537"/>
                  <a:pt x="1575" y="487"/>
                  <a:pt x="1579" y="481"/>
                </a:cubicBezTo>
                <a:cubicBezTo>
                  <a:pt x="1581" y="442"/>
                  <a:pt x="1579" y="402"/>
                  <a:pt x="1586" y="364"/>
                </a:cubicBezTo>
                <a:cubicBezTo>
                  <a:pt x="1588" y="353"/>
                  <a:pt x="1593" y="384"/>
                  <a:pt x="1594" y="395"/>
                </a:cubicBezTo>
                <a:cubicBezTo>
                  <a:pt x="1599" y="488"/>
                  <a:pt x="1598" y="582"/>
                  <a:pt x="1602" y="675"/>
                </a:cubicBezTo>
                <a:cubicBezTo>
                  <a:pt x="1607" y="799"/>
                  <a:pt x="1574" y="779"/>
                  <a:pt x="1633" y="800"/>
                </a:cubicBezTo>
                <a:cubicBezTo>
                  <a:pt x="1641" y="797"/>
                  <a:pt x="1652" y="799"/>
                  <a:pt x="1656" y="792"/>
                </a:cubicBezTo>
                <a:cubicBezTo>
                  <a:pt x="1673" y="766"/>
                  <a:pt x="1655" y="727"/>
                  <a:pt x="1672" y="777"/>
                </a:cubicBezTo>
                <a:cubicBezTo>
                  <a:pt x="1675" y="821"/>
                  <a:pt x="1669" y="964"/>
                  <a:pt x="1734" y="987"/>
                </a:cubicBezTo>
                <a:cubicBezTo>
                  <a:pt x="1744" y="984"/>
                  <a:pt x="1755" y="983"/>
                  <a:pt x="1765" y="979"/>
                </a:cubicBezTo>
                <a:cubicBezTo>
                  <a:pt x="1774" y="975"/>
                  <a:pt x="1780" y="961"/>
                  <a:pt x="1789" y="963"/>
                </a:cubicBezTo>
                <a:cubicBezTo>
                  <a:pt x="1798" y="965"/>
                  <a:pt x="1799" y="979"/>
                  <a:pt x="1804" y="987"/>
                </a:cubicBezTo>
                <a:cubicBezTo>
                  <a:pt x="1807" y="1039"/>
                  <a:pt x="1792" y="1094"/>
                  <a:pt x="1812" y="1142"/>
                </a:cubicBezTo>
                <a:cubicBezTo>
                  <a:pt x="1820" y="1161"/>
                  <a:pt x="1855" y="1142"/>
                  <a:pt x="1874" y="1150"/>
                </a:cubicBezTo>
                <a:cubicBezTo>
                  <a:pt x="1883" y="1154"/>
                  <a:pt x="1881" y="1172"/>
                  <a:pt x="1890" y="1174"/>
                </a:cubicBezTo>
                <a:cubicBezTo>
                  <a:pt x="1923" y="1183"/>
                  <a:pt x="1957" y="1179"/>
                  <a:pt x="1991" y="1181"/>
                </a:cubicBezTo>
                <a:cubicBezTo>
                  <a:pt x="2136" y="1230"/>
                  <a:pt x="2021" y="1197"/>
                  <a:pt x="2349" y="1189"/>
                </a:cubicBezTo>
                <a:cubicBezTo>
                  <a:pt x="2393" y="1175"/>
                  <a:pt x="2438" y="1165"/>
                  <a:pt x="2482" y="1150"/>
                </a:cubicBezTo>
                <a:cubicBezTo>
                  <a:pt x="2540" y="1061"/>
                  <a:pt x="2685" y="1055"/>
                  <a:pt x="2777" y="1049"/>
                </a:cubicBezTo>
                <a:cubicBezTo>
                  <a:pt x="2789" y="1032"/>
                  <a:pt x="2806" y="1020"/>
                  <a:pt x="2816" y="1002"/>
                </a:cubicBezTo>
                <a:cubicBezTo>
                  <a:pt x="2854" y="934"/>
                  <a:pt x="2808" y="973"/>
                  <a:pt x="2855" y="940"/>
                </a:cubicBezTo>
                <a:cubicBezTo>
                  <a:pt x="2878" y="907"/>
                  <a:pt x="2888" y="876"/>
                  <a:pt x="2917" y="847"/>
                </a:cubicBezTo>
                <a:cubicBezTo>
                  <a:pt x="2975" y="677"/>
                  <a:pt x="2933" y="817"/>
                  <a:pt x="2941" y="411"/>
                </a:cubicBezTo>
                <a:cubicBezTo>
                  <a:pt x="2993" y="445"/>
                  <a:pt x="2944" y="477"/>
                  <a:pt x="2995" y="512"/>
                </a:cubicBezTo>
                <a:cubicBezTo>
                  <a:pt x="3016" y="450"/>
                  <a:pt x="3008" y="449"/>
                  <a:pt x="3019" y="512"/>
                </a:cubicBezTo>
                <a:cubicBezTo>
                  <a:pt x="3109" y="422"/>
                  <a:pt x="3065" y="548"/>
                  <a:pt x="3073" y="683"/>
                </a:cubicBezTo>
                <a:cubicBezTo>
                  <a:pt x="3074" y="709"/>
                  <a:pt x="3078" y="735"/>
                  <a:pt x="3081" y="761"/>
                </a:cubicBezTo>
                <a:cubicBezTo>
                  <a:pt x="3106" y="665"/>
                  <a:pt x="3105" y="682"/>
                  <a:pt x="3112" y="535"/>
                </a:cubicBezTo>
                <a:cubicBezTo>
                  <a:pt x="3137" y="572"/>
                  <a:pt x="3128" y="626"/>
                  <a:pt x="3143" y="551"/>
                </a:cubicBezTo>
                <a:cubicBezTo>
                  <a:pt x="3217" y="576"/>
                  <a:pt x="3107" y="531"/>
                  <a:pt x="3174" y="598"/>
                </a:cubicBezTo>
                <a:cubicBezTo>
                  <a:pt x="3180" y="604"/>
                  <a:pt x="3180" y="582"/>
                  <a:pt x="3182" y="574"/>
                </a:cubicBezTo>
                <a:cubicBezTo>
                  <a:pt x="3194" y="526"/>
                  <a:pt x="3176" y="539"/>
                  <a:pt x="3213" y="528"/>
                </a:cubicBezTo>
                <a:cubicBezTo>
                  <a:pt x="3218" y="536"/>
                  <a:pt x="3226" y="542"/>
                  <a:pt x="3229" y="551"/>
                </a:cubicBezTo>
                <a:cubicBezTo>
                  <a:pt x="3235" y="571"/>
                  <a:pt x="3237" y="634"/>
                  <a:pt x="3237" y="613"/>
                </a:cubicBezTo>
                <a:cubicBezTo>
                  <a:pt x="3237" y="425"/>
                  <a:pt x="3236" y="429"/>
                  <a:pt x="3221" y="302"/>
                </a:cubicBezTo>
                <a:cubicBezTo>
                  <a:pt x="3232" y="0"/>
                  <a:pt x="3239" y="50"/>
                  <a:pt x="3252" y="216"/>
                </a:cubicBezTo>
                <a:cubicBezTo>
                  <a:pt x="3272" y="158"/>
                  <a:pt x="3243" y="227"/>
                  <a:pt x="3283" y="177"/>
                </a:cubicBezTo>
                <a:cubicBezTo>
                  <a:pt x="3290" y="168"/>
                  <a:pt x="3298" y="118"/>
                  <a:pt x="3299" y="115"/>
                </a:cubicBezTo>
                <a:cubicBezTo>
                  <a:pt x="3302" y="374"/>
                  <a:pt x="3302" y="634"/>
                  <a:pt x="3307" y="893"/>
                </a:cubicBezTo>
                <a:cubicBezTo>
                  <a:pt x="3309" y="997"/>
                  <a:pt x="3300" y="1000"/>
                  <a:pt x="3330" y="956"/>
                </a:cubicBezTo>
                <a:cubicBezTo>
                  <a:pt x="3365" y="852"/>
                  <a:pt x="3506" y="853"/>
                  <a:pt x="3595" y="823"/>
                </a:cubicBezTo>
                <a:cubicBezTo>
                  <a:pt x="3610" y="808"/>
                  <a:pt x="3622" y="793"/>
                  <a:pt x="3641" y="784"/>
                </a:cubicBezTo>
                <a:cubicBezTo>
                  <a:pt x="3648" y="780"/>
                  <a:pt x="3665" y="777"/>
                  <a:pt x="3665" y="777"/>
                </a:cubicBezTo>
              </a:path>
            </a:pathLst>
          </a:custGeom>
          <a:noFill/>
          <a:ln w="82550" cap="flat" cmpd="sng">
            <a:solidFill>
              <a:srgbClr val="FFFF00"/>
            </a:solidFill>
            <a:prstDash val="solid"/>
            <a:round/>
            <a:headEnd/>
            <a:tailEnd/>
          </a:ln>
          <a:effectLst>
            <a:outerShdw blurRad="63500" dist="107763" dir="2700000" algn="ctr" rotWithShape="0">
              <a:srgbClr val="808080">
                <a:alpha val="50000"/>
              </a:srgbClr>
            </a:outerShdw>
          </a:effectLst>
        </p:spPr>
        <p:txBody>
          <a:bodyPr wrap="square"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647700" y="2133600"/>
            <a:ext cx="6019800" cy="698500"/>
          </a:xfrm>
          <a:custGeom>
            <a:avLst/>
            <a:gdLst>
              <a:gd name="T0" fmla="*/ 0 w 3648"/>
              <a:gd name="T1" fmla="*/ 192 h 560"/>
              <a:gd name="T2" fmla="*/ 1920 w 3648"/>
              <a:gd name="T3" fmla="*/ 528 h 560"/>
              <a:gd name="T4" fmla="*/ 3648 w 3648"/>
              <a:gd name="T5" fmla="*/ 0 h 560"/>
              <a:gd name="T6" fmla="*/ 0 60000 65536"/>
              <a:gd name="T7" fmla="*/ 0 60000 65536"/>
              <a:gd name="T8" fmla="*/ 0 60000 65536"/>
              <a:gd name="T9" fmla="*/ 0 w 3648"/>
              <a:gd name="T10" fmla="*/ 0 h 560"/>
              <a:gd name="T11" fmla="*/ 3648 w 3648"/>
              <a:gd name="T12" fmla="*/ 560 h 5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48" h="560">
                <a:moveTo>
                  <a:pt x="0" y="192"/>
                </a:moveTo>
                <a:cubicBezTo>
                  <a:pt x="656" y="376"/>
                  <a:pt x="1312" y="560"/>
                  <a:pt x="1920" y="528"/>
                </a:cubicBezTo>
                <a:cubicBezTo>
                  <a:pt x="2528" y="496"/>
                  <a:pt x="3088" y="248"/>
                  <a:pt x="3648" y="0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square" lIns="92160" tIns="46080" rIns="92160" bIns="46080" anchor="ctr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13" name="Line 21"/>
          <p:cNvSpPr>
            <a:spLocks noChangeShapeType="1"/>
          </p:cNvSpPr>
          <p:nvPr/>
        </p:nvSpPr>
        <p:spPr bwMode="auto">
          <a:xfrm>
            <a:off x="8128000" y="546100"/>
            <a:ext cx="0" cy="2133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63500" dist="107763" dir="2700000" algn="ctr" rotWithShape="0">
              <a:srgbClr val="000000">
                <a:alpha val="50000"/>
              </a:srgbClr>
            </a:outerShdw>
          </a:effectLst>
        </p:spPr>
        <p:txBody>
          <a:bodyPr wrap="square" lIns="92160" tIns="46080" rIns="92160" bIns="46080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de-DE"/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8382001" y="546100"/>
            <a:ext cx="38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sz="4000" dirty="0" err="1">
                <a:solidFill>
                  <a:srgbClr val="FF0000"/>
                </a:solidFill>
                <a:ea typeface="MS PGothic" charset="0"/>
                <a:cs typeface="MS PGothic" charset="0"/>
              </a:rPr>
              <a:t>t</a:t>
            </a:r>
            <a:endParaRPr kumimoji="0" lang="en-US" sz="4000" b="0" i="0" dirty="0">
              <a:solidFill>
                <a:srgbClr val="FF0000"/>
              </a:solidFill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/>
        </p:nvCxnSpPr>
        <p:spPr>
          <a:xfrm>
            <a:off x="0" y="3775392"/>
            <a:ext cx="9144000" cy="1588"/>
          </a:xfrm>
          <a:prstGeom prst="line">
            <a:avLst/>
          </a:prstGeom>
          <a:ln w="3810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el 1"/>
          <p:cNvSpPr txBox="1">
            <a:spLocks/>
          </p:cNvSpPr>
          <p:nvPr/>
        </p:nvSpPr>
        <p:spPr>
          <a:xfrm>
            <a:off x="609600" y="4292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400" dirty="0" err="1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Non-Conservation</a:t>
            </a:r>
            <a:r>
              <a:rPr lang="de-DE" sz="4400" dirty="0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 of </a:t>
            </a:r>
            <a:r>
              <a:rPr lang="de-DE" sz="4400" dirty="0" err="1" smtClean="0">
                <a:solidFill>
                  <a:srgbClr val="0C9AFB"/>
                </a:solidFill>
                <a:latin typeface="PT Sans Narrow"/>
                <a:ea typeface="+mj-ea"/>
                <a:cs typeface="+mj-cs"/>
              </a:rPr>
              <a:t>Curvature</a:t>
            </a:r>
            <a:endParaRPr kumimoji="0" lang="de-DE" sz="4400" b="0" i="0" u="none" strike="noStrike" kern="1200" cap="none" spc="0" normalizeH="0" baseline="0" noProof="0" dirty="0" smtClean="0">
              <a:ln>
                <a:noFill/>
              </a:ln>
              <a:solidFill>
                <a:srgbClr val="0C9AFB"/>
              </a:solidFill>
              <a:effectLst/>
              <a:uLnTx/>
              <a:uFillTx/>
              <a:latin typeface="PT Sans Narrow"/>
              <a:ea typeface="+mj-ea"/>
              <a:cs typeface="+mj-cs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714500" y="5368767"/>
            <a:ext cx="5740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3200" dirty="0" smtClean="0">
                <a:solidFill>
                  <a:srgbClr val="FF0000"/>
                </a:solidFill>
              </a:rPr>
              <a:t>           Background Evolution</a:t>
            </a:r>
          </a:p>
          <a:p>
            <a:pPr lvl="0"/>
            <a:r>
              <a:rPr lang="de-DE" sz="3200" dirty="0" smtClean="0">
                <a:solidFill>
                  <a:srgbClr val="FF0000"/>
                </a:solidFill>
              </a:rPr>
              <a:t>                   </a:t>
            </a:r>
            <a:r>
              <a:rPr lang="de-DE" sz="3200" dirty="0" err="1" smtClean="0">
                <a:solidFill>
                  <a:srgbClr val="FF0000"/>
                </a:solidFill>
              </a:rPr>
              <a:t>Dark</a:t>
            </a:r>
            <a:r>
              <a:rPr lang="de-DE" sz="3200" dirty="0" smtClean="0">
                <a:solidFill>
                  <a:srgbClr val="FF0000"/>
                </a:solidFill>
              </a:rPr>
              <a:t> Energy</a:t>
            </a:r>
            <a:endParaRPr lang="de-DE" sz="3200" dirty="0">
              <a:solidFill>
                <a:srgbClr val="FF0000"/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93700" y="1816100"/>
            <a:ext cx="8437874" cy="1041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8000" dirty="0" err="1" smtClean="0">
                <a:solidFill>
                  <a:schemeClr val="bg1">
                    <a:lumMod val="75000"/>
                  </a:schemeClr>
                </a:solidFill>
                <a:latin typeface="Kannada Sangam MN"/>
                <a:ea typeface="+mj-ea"/>
                <a:cs typeface="+mj-cs"/>
              </a:rPr>
              <a:t>Backreaction</a:t>
            </a:r>
            <a:r>
              <a:rPr lang="de-DE" sz="8000" dirty="0" smtClean="0">
                <a:solidFill>
                  <a:schemeClr val="bg1">
                    <a:lumMod val="75000"/>
                  </a:schemeClr>
                </a:solidFill>
                <a:latin typeface="Kannada Sangam MN"/>
                <a:ea typeface="+mj-ea"/>
                <a:cs typeface="+mj-cs"/>
              </a:rPr>
              <a:t> in </a:t>
            </a:r>
            <a:r>
              <a:rPr lang="de-DE" sz="8000" dirty="0" err="1" smtClean="0">
                <a:solidFill>
                  <a:schemeClr val="accent6">
                    <a:lumMod val="75000"/>
                  </a:schemeClr>
                </a:solidFill>
                <a:latin typeface="Kannada Sangam MN"/>
                <a:ea typeface="+mj-ea"/>
                <a:cs typeface="+mj-cs"/>
              </a:rPr>
              <a:t>Newtonian</a:t>
            </a:r>
            <a:r>
              <a:rPr lang="de-DE" sz="8000" dirty="0" smtClean="0">
                <a:solidFill>
                  <a:schemeClr val="bg1">
                    <a:lumMod val="75000"/>
                  </a:schemeClr>
                </a:solidFill>
                <a:latin typeface="Kannada Sangam MN"/>
                <a:ea typeface="+mj-ea"/>
                <a:cs typeface="+mj-cs"/>
              </a:rPr>
              <a:t> </a:t>
            </a:r>
            <a:r>
              <a:rPr lang="de-DE" sz="8000" dirty="0" err="1" smtClean="0">
                <a:solidFill>
                  <a:schemeClr val="bg1">
                    <a:lumMod val="75000"/>
                  </a:schemeClr>
                </a:solidFill>
                <a:latin typeface="Kannada Sangam MN"/>
                <a:ea typeface="+mj-ea"/>
                <a:cs typeface="+mj-cs"/>
              </a:rPr>
              <a:t>Cosmology</a:t>
            </a:r>
            <a:endParaRPr lang="de-DE" sz="8000" dirty="0" smtClean="0">
              <a:solidFill>
                <a:schemeClr val="bg1">
                  <a:lumMod val="75000"/>
                </a:schemeClr>
              </a:solidFill>
              <a:latin typeface="Kannada Sangam MN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Kannada Sangam MN"/>
                <a:ea typeface="+mj-ea"/>
                <a:cs typeface="+mj-cs"/>
              </a:rPr>
              <a:t>Newtonian</a:t>
            </a:r>
            <a:r>
              <a:rPr kumimoji="0" lang="de-DE" sz="8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Kannada Sangam MN"/>
                <a:ea typeface="+mj-ea"/>
                <a:cs typeface="+mj-cs"/>
              </a:rPr>
              <a:t> </a:t>
            </a:r>
            <a:r>
              <a:rPr kumimoji="0" lang="de-DE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Kannada Sangam MN"/>
                <a:ea typeface="+mj-ea"/>
                <a:cs typeface="+mj-cs"/>
              </a:rPr>
              <a:t>Simulations</a:t>
            </a:r>
            <a:endParaRPr kumimoji="0" lang="de-DE" sz="8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Kannada Sangam MN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Kannada Sangam MN"/>
              <a:ea typeface="+mj-ea"/>
              <a:cs typeface="+mj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0" dirty="0" smtClean="0">
                <a:solidFill>
                  <a:srgbClr val="FF6600"/>
                </a:solidFill>
                <a:latin typeface="Kannada Sangam MN"/>
                <a:ea typeface="+mj-ea"/>
                <a:cs typeface="+mj-cs"/>
              </a:rPr>
              <a:t>?</a:t>
            </a:r>
            <a:endParaRPr kumimoji="0" lang="de-DE" sz="10000" b="0" i="0" u="none" strike="noStrike" kern="1200" cap="none" spc="0" normalizeH="0" baseline="0" noProof="0" dirty="0" smtClean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Kannada Sangam MN"/>
              <a:ea typeface="+mj-ea"/>
              <a:cs typeface="+mj-cs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609600" y="419100"/>
            <a:ext cx="8374374" cy="1041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4400" noProof="0" dirty="0" smtClean="0">
                <a:solidFill>
                  <a:schemeClr val="bg1">
                    <a:lumMod val="75000"/>
                  </a:schemeClr>
                </a:solidFill>
                <a:latin typeface="Kannada Sangam MN"/>
                <a:ea typeface="+mj-ea"/>
                <a:cs typeface="+mj-cs"/>
              </a:rPr>
              <a:t>Most </a:t>
            </a:r>
            <a:r>
              <a:rPr lang="de-DE" sz="4400" noProof="0" dirty="0" err="1" smtClean="0">
                <a:solidFill>
                  <a:schemeClr val="bg1">
                    <a:lumMod val="75000"/>
                  </a:schemeClr>
                </a:solidFill>
                <a:latin typeface="Kannada Sangam MN"/>
                <a:ea typeface="+mj-ea"/>
                <a:cs typeface="+mj-cs"/>
              </a:rPr>
              <a:t>recent</a:t>
            </a:r>
            <a:r>
              <a:rPr lang="de-DE" sz="4400" noProof="0" dirty="0" smtClean="0">
                <a:solidFill>
                  <a:schemeClr val="bg1">
                    <a:lumMod val="75000"/>
                  </a:schemeClr>
                </a:solidFill>
                <a:latin typeface="Kannada Sangam MN"/>
                <a:ea typeface="+mj-ea"/>
                <a:cs typeface="+mj-cs"/>
              </a:rPr>
              <a:t> </a:t>
            </a:r>
            <a:r>
              <a:rPr lang="de-DE" sz="4400" noProof="0" dirty="0" err="1" smtClean="0">
                <a:solidFill>
                  <a:schemeClr val="bg1">
                    <a:lumMod val="75000"/>
                  </a:schemeClr>
                </a:solidFill>
                <a:latin typeface="Kannada Sangam MN"/>
                <a:ea typeface="+mj-ea"/>
                <a:cs typeface="+mj-cs"/>
              </a:rPr>
              <a:t>development</a:t>
            </a:r>
            <a:endParaRPr kumimoji="0" lang="de-DE" sz="4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Kannada Sangam MN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388</Words>
  <Application>Microsoft Macintosh PowerPoint</Application>
  <PresentationFormat>Bildschirmpräsentation (4:3)</PresentationFormat>
  <Paragraphs>90</Paragraphs>
  <Slides>18</Slides>
  <Notes>2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Office-Design</vt:lpstr>
      <vt:lpstr>Folie 1</vt:lpstr>
      <vt:lpstr>Curvature evolution is key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DRAFT only</vt:lpstr>
      <vt:lpstr>Folie 14</vt:lpstr>
      <vt:lpstr>Folie 15</vt:lpstr>
      <vt:lpstr>Folie 16</vt:lpstr>
      <vt:lpstr>Folie 17</vt:lpstr>
      <vt:lpstr>Folie 18</vt:lpstr>
    </vt:vector>
  </TitlesOfParts>
  <Manager/>
  <Company>lmu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/>
  <dc:creator>buntu</dc:creator>
  <cp:keywords/>
  <dc:description/>
  <cp:lastModifiedBy>Tim Hammermann</cp:lastModifiedBy>
  <cp:revision>125</cp:revision>
  <dcterms:created xsi:type="dcterms:W3CDTF">2017-07-02T09:04:04Z</dcterms:created>
  <dcterms:modified xsi:type="dcterms:W3CDTF">2017-07-02T09:13:30Z</dcterms:modified>
  <cp:category/>
</cp:coreProperties>
</file>